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/>
    <p:restoredTop sz="94679"/>
  </p:normalViewPr>
  <p:slideViewPr>
    <p:cSldViewPr snapToGrid="0">
      <p:cViewPr varScale="1">
        <p:scale>
          <a:sx n="93" d="100"/>
          <a:sy n="93" d="100"/>
        </p:scale>
        <p:origin x="19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00E77-3495-429A-BAAC-4B1B6E30455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20ED5-E660-408C-AE90-D0648B471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6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2BAE-449B-4220-95A7-B6E7820B3D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BC00-99EF-4946-8585-8A38036B413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E4A7-2A60-4B72-BB80-EC91E1526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0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BC00-99EF-4946-8585-8A38036B413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E4A7-2A60-4B72-BB80-EC91E1526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5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BC00-99EF-4946-8585-8A38036B413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E4A7-2A60-4B72-BB80-EC91E1526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8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BC00-99EF-4946-8585-8A38036B413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E4A7-2A60-4B72-BB80-EC91E1526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9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BC00-99EF-4946-8585-8A38036B413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E4A7-2A60-4B72-BB80-EC91E1526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3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BC00-99EF-4946-8585-8A38036B413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E4A7-2A60-4B72-BB80-EC91E1526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5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BC00-99EF-4946-8585-8A38036B413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E4A7-2A60-4B72-BB80-EC91E1526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6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BC00-99EF-4946-8585-8A38036B413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E4A7-2A60-4B72-BB80-EC91E1526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6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BC00-99EF-4946-8585-8A38036B413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E4A7-2A60-4B72-BB80-EC91E1526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8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BC00-99EF-4946-8585-8A38036B413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E4A7-2A60-4B72-BB80-EC91E1526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1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BC00-99EF-4946-8585-8A38036B413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E4A7-2A60-4B72-BB80-EC91E1526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3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1BC00-99EF-4946-8585-8A38036B413B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E4A7-2A60-4B72-BB80-EC91E1526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9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180550" y="303847"/>
            <a:ext cx="87887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Senate Ad-hoc Committee for Faculty Review of Administration</a:t>
            </a:r>
          </a:p>
          <a:p>
            <a:pPr algn="ctr"/>
            <a:endParaRPr lang="en-US" sz="1600" b="1" dirty="0"/>
          </a:p>
          <a:p>
            <a:pPr algn="ctr"/>
            <a:r>
              <a:rPr lang="en-US" sz="2400" b="1" dirty="0"/>
              <a:t>Rationale: our research/creative endeavors are negatively </a:t>
            </a:r>
            <a:r>
              <a:rPr lang="en-US" sz="2400" b="1" dirty="0" smtClean="0"/>
              <a:t>impacted when significant administrative </a:t>
            </a:r>
            <a:r>
              <a:rPr lang="en-US" sz="2400" b="1" dirty="0"/>
              <a:t>shortcomings </a:t>
            </a:r>
            <a:r>
              <a:rPr lang="en-US" sz="2400" b="1" dirty="0" smtClean="0"/>
              <a:t>are not heard</a:t>
            </a:r>
            <a:endParaRPr lang="en-US" sz="1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5473"/>
            <a:ext cx="9144000" cy="3247053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0" y="5150556"/>
            <a:ext cx="9097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Chair 2015-2017</a:t>
            </a:r>
            <a:r>
              <a:rPr lang="en-US" sz="2400" b="1" dirty="0"/>
              <a:t>: </a:t>
            </a:r>
            <a:r>
              <a:rPr lang="en-US" sz="2400" b="1" dirty="0" smtClean="0"/>
              <a:t>Caren Frost, Interim Chair: Bill Johnson</a:t>
            </a:r>
          </a:p>
          <a:p>
            <a:pPr algn="ctr"/>
            <a:r>
              <a:rPr lang="en-US" sz="2400" b="1" dirty="0" smtClean="0"/>
              <a:t>Members: Lorie Richards, Justin Diggle, Bruce Gale, </a:t>
            </a:r>
          </a:p>
          <a:p>
            <a:pPr algn="ctr"/>
            <a:r>
              <a:rPr lang="en-US" sz="2400" b="1" dirty="0" smtClean="0"/>
              <a:t>Nadia Cobb, Rohit Aggarwal </a:t>
            </a:r>
          </a:p>
          <a:p>
            <a:pPr algn="ctr"/>
            <a:r>
              <a:rPr lang="en-US" sz="2400" b="1" dirty="0" smtClean="0"/>
              <a:t>(also previously Jody Rosenblatt, Robert Fujinami)</a:t>
            </a:r>
          </a:p>
        </p:txBody>
      </p:sp>
    </p:spTree>
    <p:extLst>
      <p:ext uri="{BB962C8B-B14F-4D97-AF65-F5344CB8AC3E}">
        <p14:creationId xmlns:p14="http://schemas.microsoft.com/office/powerpoint/2010/main" val="74410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162" y="384659"/>
            <a:ext cx="8577121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Work previous to current academic year (before 2017-2018):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Survey of units by committee members established that:</a:t>
            </a:r>
          </a:p>
          <a:p>
            <a:pPr marL="800100" lvl="1" indent="-342900">
              <a:spcAft>
                <a:spcPts val="600"/>
              </a:spcAft>
              <a:buAutoNum type="arabicParenR"/>
            </a:pPr>
            <a:r>
              <a:rPr lang="en-US" dirty="0" smtClean="0"/>
              <a:t>Administrator reviews not performed consistently across units</a:t>
            </a:r>
          </a:p>
          <a:p>
            <a:pPr marL="800100" lvl="1" indent="-342900">
              <a:spcAft>
                <a:spcPts val="600"/>
              </a:spcAft>
              <a:buAutoNum type="arabicParenR"/>
            </a:pPr>
            <a:r>
              <a:rPr lang="en-US" dirty="0" smtClean="0"/>
              <a:t>Solicitation of faculty/staff/student input uneven from unit to unit</a:t>
            </a:r>
          </a:p>
          <a:p>
            <a:pPr marL="800100" lvl="1" indent="-342900">
              <a:spcAft>
                <a:spcPts val="600"/>
              </a:spcAft>
              <a:buAutoNum type="arabicParenR"/>
            </a:pPr>
            <a:r>
              <a:rPr lang="en-US" dirty="0" smtClean="0"/>
              <a:t>Constituent faculty/staff/students unaware of reviews</a:t>
            </a:r>
          </a:p>
          <a:p>
            <a:pPr marL="800100" lvl="1" indent="-342900">
              <a:spcAft>
                <a:spcPts val="600"/>
              </a:spcAft>
              <a:buAutoNum type="arabicParenR"/>
            </a:pPr>
            <a:r>
              <a:rPr lang="en-US" dirty="0" smtClean="0"/>
              <a:t>Solicited input from faculty/staff/students not provided back to constituent faculty/staff/students</a:t>
            </a:r>
          </a:p>
          <a:p>
            <a:pPr lvl="1">
              <a:spcAft>
                <a:spcPts val="600"/>
              </a:spcAft>
            </a:pPr>
            <a:endParaRPr lang="en-US" sz="1000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Among PAC12 institutions: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Most aggressive is CU Boulder, whose Faculty “own” the administrator review process, with posting of verbatim comments to web 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UCLA keeps reviews </a:t>
            </a:r>
            <a:r>
              <a:rPr lang="en-US" dirty="0"/>
              <a:t>on record for senate </a:t>
            </a:r>
            <a:r>
              <a:rPr lang="en-US" dirty="0" smtClean="0"/>
              <a:t>review for one month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U. Arizona conducts an open forum intended </a:t>
            </a:r>
            <a:r>
              <a:rPr lang="en-US" dirty="0"/>
              <a:t>to provide the administrator being reviewed with an opportunity to discuss lessons learned and future </a:t>
            </a:r>
            <a:r>
              <a:rPr lang="en-US" dirty="0" smtClean="0"/>
              <a:t>directions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Other PAC 12 peers do not appear to disseminate information to constituents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Committee consensus:  explore possibility of U. Utah Faculty administering the faculty/staff/student input and narrative output back to constituents</a:t>
            </a:r>
          </a:p>
          <a:p>
            <a:pPr lvl="1"/>
            <a:endParaRPr lang="en-US" sz="1000" dirty="0"/>
          </a:p>
          <a:p>
            <a:pPr lvl="1"/>
            <a:r>
              <a:rPr lang="en-US" dirty="0" smtClean="0"/>
              <a:t>Positive: Enhanced shared governance; Negative: Committee work</a:t>
            </a:r>
          </a:p>
        </p:txBody>
      </p:sp>
    </p:spTree>
    <p:extLst>
      <p:ext uri="{BB962C8B-B14F-4D97-AF65-F5344CB8AC3E}">
        <p14:creationId xmlns:p14="http://schemas.microsoft.com/office/powerpoint/2010/main" val="87715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32" y="502414"/>
            <a:ext cx="827037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Work during this academic year (2017-2018):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Draft policy proposal to establish standing faculty review of administration committee:</a:t>
            </a:r>
          </a:p>
          <a:p>
            <a:pPr marL="800100" lvl="1" indent="-342900">
              <a:spcAft>
                <a:spcPts val="600"/>
              </a:spcAft>
              <a:buAutoNum type="arabicParenR"/>
            </a:pPr>
            <a:r>
              <a:rPr lang="en-US" dirty="0" smtClean="0"/>
              <a:t>Comprehensive input from faculty/staff/students</a:t>
            </a:r>
          </a:p>
          <a:p>
            <a:pPr marL="800100" lvl="1" indent="-342900">
              <a:spcAft>
                <a:spcPts val="600"/>
              </a:spcAft>
              <a:buAutoNum type="arabicParenR"/>
            </a:pPr>
            <a:r>
              <a:rPr lang="en-US" dirty="0" smtClean="0"/>
              <a:t>Provide narrative information (performed by non-constituent faculty) back to constituent faculty/staff/students</a:t>
            </a:r>
          </a:p>
          <a:p>
            <a:pPr marL="800100" lvl="1" indent="-342900">
              <a:spcAft>
                <a:spcPts val="600"/>
              </a:spcAft>
              <a:buAutoNum type="arabicParenR"/>
            </a:pPr>
            <a:endParaRPr lang="en-US" sz="1000" dirty="0" smtClean="0"/>
          </a:p>
          <a:p>
            <a:pPr lvl="1">
              <a:spcAft>
                <a:spcPts val="600"/>
              </a:spcAft>
            </a:pPr>
            <a:r>
              <a:rPr lang="en-US" dirty="0" err="1" smtClean="0"/>
              <a:t>FRoA</a:t>
            </a:r>
            <a:r>
              <a:rPr lang="en-US" dirty="0" smtClean="0"/>
              <a:t> committee recently met with AVP for Faculty and AVP-invited Deans, with agreement to work together to explore enhancing the existing administrator review guidelines in three critical ways:</a:t>
            </a:r>
          </a:p>
          <a:p>
            <a:pPr marL="798513" lvl="2" indent="-338138">
              <a:spcAft>
                <a:spcPts val="600"/>
              </a:spcAft>
            </a:pPr>
            <a:r>
              <a:rPr lang="en-US" dirty="0"/>
              <a:t>1)	Explore possibilities and/or develop plans to spread </a:t>
            </a:r>
            <a:r>
              <a:rPr lang="en-US" dirty="0" smtClean="0"/>
              <a:t>best administrator review practices to </a:t>
            </a:r>
            <a:r>
              <a:rPr lang="en-US" dirty="0"/>
              <a:t>other units</a:t>
            </a:r>
          </a:p>
          <a:p>
            <a:pPr marL="798513" lvl="2" indent="-338138">
              <a:spcAft>
                <a:spcPts val="600"/>
              </a:spcAft>
            </a:pPr>
            <a:r>
              <a:rPr lang="en-US" dirty="0"/>
              <a:t>2)	Provide back to constituent faculty/staff/students a brief narrative demonstrating that concerns were heard and considered when significant numbers of constituents express related </a:t>
            </a:r>
            <a:r>
              <a:rPr lang="en-US" dirty="0" smtClean="0"/>
              <a:t>concerns</a:t>
            </a:r>
            <a:endParaRPr lang="en-US" dirty="0"/>
          </a:p>
          <a:p>
            <a:pPr marL="803275" lvl="2" indent="-342900">
              <a:spcAft>
                <a:spcPts val="600"/>
              </a:spcAft>
              <a:buAutoNum type="arabicParenR" startAt="3"/>
            </a:pPr>
            <a:r>
              <a:rPr lang="en-US" dirty="0" smtClean="0"/>
              <a:t>Include </a:t>
            </a:r>
            <a:r>
              <a:rPr lang="en-US" dirty="0"/>
              <a:t>mid-term review for Deans serving a </a:t>
            </a:r>
            <a:r>
              <a:rPr lang="en-US" dirty="0" smtClean="0"/>
              <a:t>5-year terms</a:t>
            </a:r>
          </a:p>
          <a:p>
            <a:pPr marL="460375" lvl="2">
              <a:spcAft>
                <a:spcPts val="600"/>
              </a:spcAft>
            </a:pPr>
            <a:endParaRPr lang="en-US" dirty="0"/>
          </a:p>
          <a:p>
            <a:pPr marL="460375" lvl="2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Revised Administrator Review Guidelines not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received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60375" lvl="2">
              <a:spcAft>
                <a:spcPts val="6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073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318680"/>
              </p:ext>
            </p:extLst>
          </p:nvPr>
        </p:nvGraphicFramePr>
        <p:xfrm>
          <a:off x="441788" y="4929900"/>
          <a:ext cx="8316932" cy="1565530"/>
        </p:xfrm>
        <a:graphic>
          <a:graphicData uri="http://schemas.openxmlformats.org/drawingml/2006/table">
            <a:tbl>
              <a:tblPr firstRow="1" firstCol="1" bandRow="1"/>
              <a:tblGrid>
                <a:gridCol w="1142883">
                  <a:extLst>
                    <a:ext uri="{9D8B030D-6E8A-4147-A177-3AD203B41FA5}">
                      <a16:colId xmlns:a16="http://schemas.microsoft.com/office/drawing/2014/main" val="2554053054"/>
                    </a:ext>
                  </a:extLst>
                </a:gridCol>
                <a:gridCol w="3539851">
                  <a:extLst>
                    <a:ext uri="{9D8B030D-6E8A-4147-A177-3AD203B41FA5}">
                      <a16:colId xmlns:a16="http://schemas.microsoft.com/office/drawing/2014/main" val="2846975061"/>
                    </a:ext>
                  </a:extLst>
                </a:gridCol>
                <a:gridCol w="3634198">
                  <a:extLst>
                    <a:ext uri="{9D8B030D-6E8A-4147-A177-3AD203B41FA5}">
                      <a16:colId xmlns:a16="http://schemas.microsoft.com/office/drawing/2014/main" val="15997284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231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Fall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Spring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118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Solicit ratings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Deans &amp; library admin. (~ 40 mid and full term per 5 years = 8 per fall semester)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Dept.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Chairs (~ 110 full term per 3 years = 36 per spring semester)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691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Write narratives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Dept. Chairs (~ 110 full term per 3 years = 36 per fall semester)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Deans &amp; library admin. (~ 40 mid and full term per 5 years = 8 per spring semester)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47399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31515" y="379361"/>
            <a:ext cx="832720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Faculty Review of Administration Committee (for consideration)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Electronic surveys with narrative returned to constituents – does not pre-empt administrator survey of constituents.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44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reviews per semester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would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be distributed among approximately 25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FRoA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 members (members = senators?). 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Each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FRoA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member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would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work in a subset pair and will carry primary responsibility for 2 reviews and secondary responsibility for 2 additional reviews. 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work hours associated with primary responsibility (providing guidance to college-level RPT committees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and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developing the draft narrative from survey results) is estimated to be 2-3 hours (yielding 4-6 hours per semester for primary work). 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work hours associated with secondary responsibility (review of draft narrative) is estimated to be 0.5 hours (yielding 1-2 hours per semester for secondary work). 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total expected combined primary and secondary workload is approximately 6 to 8 hours per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semester.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5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650"/>
            <a:ext cx="9144000" cy="6036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9922" y="998764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Discussion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4780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2949</TotalTime>
  <Words>516</Words>
  <Application>Microsoft Office PowerPoint</Application>
  <PresentationFormat>On-screen Show (4:3)</PresentationFormat>
  <Paragraphs>53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Paul Johnson</dc:creator>
  <cp:lastModifiedBy>William Paul Johnson</cp:lastModifiedBy>
  <cp:revision>33</cp:revision>
  <dcterms:created xsi:type="dcterms:W3CDTF">2018-02-06T23:34:58Z</dcterms:created>
  <dcterms:modified xsi:type="dcterms:W3CDTF">2018-02-27T22:52:38Z</dcterms:modified>
</cp:coreProperties>
</file>