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6" r:id="rId6"/>
    <p:sldId id="267" r:id="rId7"/>
    <p:sldId id="263" r:id="rId8"/>
    <p:sldId id="264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60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AA414-46C9-47D5-B09F-8AC0CCAF706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47F41-391B-48AA-AA86-0D8AA9BE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01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At the Senate’s final meeting of the academic year (April 30) the results of the Committee elections will be announced and the Senate will elect the President-elect and the Executive Committee for the upcoming year via a paper ballot.</a:t>
            </a:r>
          </a:p>
          <a:p>
            <a:endParaRPr lang="en-US" sz="1800" b="1" dirty="0"/>
          </a:p>
          <a:p>
            <a:r>
              <a:rPr lang="en-US" sz="1800" b="1"/>
              <a:t>                                ANY QUESTIONS?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5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Members must be elected senators at time of appointment.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Committee nominates at least two persons for each vacancy on Senate Committee; Senate elects the Committee member.  Appointment to University Committees is by the President of the University, who selects from nominations made by the P &amp; E Committee.</a:t>
            </a:r>
          </a:p>
          <a:p>
            <a:endParaRPr lang="en-US" sz="1800" b="1" dirty="0"/>
          </a:p>
          <a:p>
            <a:r>
              <a:rPr lang="en-US" sz="1800" b="1" dirty="0"/>
              <a:t>Some Committees require members from specific colleges such as the Faculty Review Standards Committee and the Library Policy Board.</a:t>
            </a:r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Survey will be available from today until March 9</a:t>
            </a:r>
            <a:r>
              <a:rPr lang="en-US" sz="1800" b="1" baseline="30000" dirty="0"/>
              <a:t>th</a:t>
            </a:r>
            <a:r>
              <a:rPr lang="en-US" sz="1800" b="1" dirty="0"/>
              <a:t>.</a:t>
            </a:r>
          </a:p>
          <a:p>
            <a:endParaRPr lang="en-US" sz="1800" b="1" dirty="0"/>
          </a:p>
          <a:p>
            <a:r>
              <a:rPr lang="en-US" sz="1800" b="1" dirty="0"/>
              <a:t>During that period is when the presentations will be made.</a:t>
            </a:r>
          </a:p>
          <a:p>
            <a:endParaRPr lang="en-US" sz="1800" b="1" dirty="0"/>
          </a:p>
          <a:p>
            <a:r>
              <a:rPr lang="en-US" sz="1800" b="1" dirty="0"/>
              <a:t>I would encourage each of you to spread the word and encourage the faculty in your respective departments to complete the survey.  P &amp; E Committee members will be doing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39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On March 29 the P &amp; E Committee will meet to determine the ballot and identify if there are any committees for which there has not been sufficient interest.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9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On March 29 the P &amp; E Committee will meet to determine the ballot and identify if there are any committees for which there has not been sufficient interest.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Ballots for Committee elections will be distributed to voting members of the Senate via a link in an email.  Voting will remain open until April 20</a:t>
            </a:r>
            <a:r>
              <a:rPr lang="en-US" sz="1800" b="1" baseline="30000" dirty="0"/>
              <a:t>th</a:t>
            </a:r>
            <a:r>
              <a:rPr lang="en-US" sz="1800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I will provide a report to the Senate indicating either that a sufficient ballot has been prepared or identifying those Committees for which we need to engage in specific recruitment and soliciting your help in such an effort.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90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I will provide a report to the Senate indicating either that a sufficient ballot has been prepared or identifying those Committees for which we need to engage in specific recruitment and soliciting your help in such an effort.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47F41-391B-48AA-AA86-0D8AA9BE67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3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872673"/>
          </a:xfrm>
        </p:spPr>
        <p:txBody>
          <a:bodyPr/>
          <a:lstStyle/>
          <a:p>
            <a:r>
              <a:rPr lang="en-US" dirty="0"/>
              <a:t>Personnel &amp; Elections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5927" y="4765965"/>
            <a:ext cx="5528685" cy="113769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Academic Senate – February 4, 2019</a:t>
            </a:r>
          </a:p>
        </p:txBody>
      </p:sp>
    </p:spTree>
    <p:extLst>
      <p:ext uri="{BB962C8B-B14F-4D97-AF65-F5344CB8AC3E}">
        <p14:creationId xmlns:p14="http://schemas.microsoft.com/office/powerpoint/2010/main" val="111078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29435"/>
            <a:ext cx="8804929" cy="5883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endParaRPr lang="en-US" sz="3200" u="sng" dirty="0">
              <a:solidFill>
                <a:schemeClr val="accent1"/>
              </a:solidFill>
            </a:endParaRPr>
          </a:p>
          <a:p>
            <a:r>
              <a:rPr lang="en-US" sz="3600" u="sng" dirty="0">
                <a:solidFill>
                  <a:schemeClr val="accent1"/>
                </a:solidFill>
              </a:rPr>
              <a:t>April 29 Senate Meeting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Results of Committee elections and College Senator elections announced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Conduct in person voting for Senate officers and Executive Committee</a:t>
            </a:r>
            <a:r>
              <a:rPr lang="en-US" dirty="0"/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189701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3383" y="624110"/>
            <a:ext cx="9731230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 THE COMMITTEE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89382" y="2872509"/>
            <a:ext cx="8715230" cy="30387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18 tenure-line and career-line faculty</a:t>
            </a:r>
          </a:p>
          <a:p>
            <a:r>
              <a:rPr lang="en-US" sz="3200" dirty="0">
                <a:solidFill>
                  <a:schemeClr val="tx1"/>
                </a:solidFill>
              </a:rPr>
              <a:t>2 students </a:t>
            </a:r>
          </a:p>
          <a:p>
            <a:r>
              <a:rPr lang="en-US" sz="3200" dirty="0">
                <a:solidFill>
                  <a:schemeClr val="tx1"/>
                </a:solidFill>
              </a:rPr>
              <a:t>Serve three year terms</a:t>
            </a:r>
          </a:p>
        </p:txBody>
      </p:sp>
    </p:spTree>
    <p:extLst>
      <p:ext uri="{BB962C8B-B14F-4D97-AF65-F5344CB8AC3E}">
        <p14:creationId xmlns:p14="http://schemas.microsoft.com/office/powerpoint/2010/main" val="31282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383" y="624110"/>
            <a:ext cx="9731230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Committee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13264"/>
            <a:ext cx="8915400" cy="477981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Supervise the elections of Senators from the Colleges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Nominate faculty for election by Senate to Senate Standing Committees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Nominate faculty for appointment by President Watkins to University Committees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Prepare ballots and oversee the election of all Senate Committees and Officers to be voted on at April Senate meeting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Certify candidates for President-elect of the Senate comply with newly adopted eligibility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0295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873" y="2650835"/>
            <a:ext cx="9301739" cy="5661891"/>
          </a:xfrm>
        </p:spPr>
        <p:txBody>
          <a:bodyPr>
            <a:normAutofit lnSpcReduction="10000"/>
          </a:bodyPr>
          <a:lstStyle/>
          <a:p>
            <a:r>
              <a:rPr lang="en-US" sz="3600" u="sng" dirty="0">
                <a:solidFill>
                  <a:schemeClr val="accent1"/>
                </a:solidFill>
              </a:rPr>
              <a:t>Feb. 6-March 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Faculty survey soliciting self-nominations to committees opens February 5th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Recruitment presentations to CAD, Departments &amp; College Councils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Individual recruitment efforts by P &amp; E Committee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Faculty survey closes March 4</a:t>
            </a:r>
            <a:r>
              <a:rPr lang="en-US" sz="2800" baseline="30000" dirty="0">
                <a:solidFill>
                  <a:schemeClr val="tx1"/>
                </a:solidFill>
              </a:rPr>
              <a:t>th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/>
              <a:t>              </a:t>
            </a:r>
          </a:p>
          <a:p>
            <a:pPr marL="0" indent="0">
              <a:buNone/>
            </a:pPr>
            <a:r>
              <a:rPr lang="en-US" sz="3200" dirty="0"/>
              <a:t>                   </a:t>
            </a:r>
          </a:p>
          <a:p>
            <a:pPr marL="0" indent="0">
              <a:buNone/>
            </a:pPr>
            <a:r>
              <a:rPr lang="en-US" dirty="0"/>
              <a:t>		    </a:t>
            </a:r>
          </a:p>
        </p:txBody>
      </p:sp>
    </p:spTree>
    <p:extLst>
      <p:ext uri="{BB962C8B-B14F-4D97-AF65-F5344CB8AC3E}">
        <p14:creationId xmlns:p14="http://schemas.microsoft.com/office/powerpoint/2010/main" val="409806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101788"/>
            <a:ext cx="7809847" cy="5210938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accent1"/>
                </a:solidFill>
              </a:rPr>
              <a:t>February 10-March 20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Colleges conduct elections for new Senators and membership on UPTAC and Undergraduate Council</a:t>
            </a:r>
          </a:p>
          <a:p>
            <a:pPr marL="0" indent="0">
              <a:buNone/>
            </a:pPr>
            <a:r>
              <a:rPr lang="en-US" sz="3200" dirty="0"/>
              <a:t>                   </a:t>
            </a:r>
          </a:p>
          <a:p>
            <a:pPr marL="0" indent="0">
              <a:buNone/>
            </a:pPr>
            <a:r>
              <a:rPr lang="en-US" dirty="0"/>
              <a:t>		    </a:t>
            </a:r>
          </a:p>
        </p:txBody>
      </p:sp>
    </p:spTree>
    <p:extLst>
      <p:ext uri="{BB962C8B-B14F-4D97-AF65-F5344CB8AC3E}">
        <p14:creationId xmlns:p14="http://schemas.microsoft.com/office/powerpoint/2010/main" val="26935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164541"/>
            <a:ext cx="8544953" cy="5148185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accent1"/>
                </a:solidFill>
              </a:rPr>
              <a:t>March 29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 &amp; E Committee meets to analyze faculty survey results and prepare ballot for elections to committees.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		    </a:t>
            </a:r>
          </a:p>
        </p:txBody>
      </p:sp>
    </p:spTree>
    <p:extLst>
      <p:ext uri="{BB962C8B-B14F-4D97-AF65-F5344CB8AC3E}">
        <p14:creationId xmlns:p14="http://schemas.microsoft.com/office/powerpoint/2010/main" val="159261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26025"/>
            <a:ext cx="8733212" cy="6286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endParaRPr lang="en-US" sz="3200" u="sng" dirty="0">
              <a:solidFill>
                <a:schemeClr val="accent1"/>
              </a:solidFill>
            </a:endParaRPr>
          </a:p>
          <a:p>
            <a:r>
              <a:rPr lang="en-US" sz="3600" u="sng" dirty="0">
                <a:solidFill>
                  <a:schemeClr val="accent1"/>
                </a:solidFill>
              </a:rPr>
              <a:t>April 8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Electronic ballots for election to committees distributed to Senate for voting</a:t>
            </a:r>
          </a:p>
          <a:p>
            <a:r>
              <a:rPr lang="en-US" sz="3600" u="sng" dirty="0">
                <a:solidFill>
                  <a:schemeClr val="accent1"/>
                </a:solidFill>
              </a:rPr>
              <a:t>April 20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Voting on Ballots closed</a:t>
            </a:r>
          </a:p>
          <a:p>
            <a:pPr marL="914400" lvl="2" indent="0">
              <a:buNone/>
            </a:pPr>
            <a:r>
              <a:rPr lang="en-US" dirty="0"/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309032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734235"/>
            <a:ext cx="8535988" cy="5578492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accent1"/>
                </a:solidFill>
              </a:rPr>
              <a:t>April 15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Deadline for nominations to run for Senate President-Elect and Senate Executive Committee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P &amp; E Committee reports to Senate Executive Committee</a:t>
            </a:r>
            <a:r>
              <a:rPr lang="en-US" sz="3200" dirty="0"/>
              <a:t>	</a:t>
            </a:r>
            <a:endParaRPr lang="en-US" sz="3200" u="sng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r>
              <a:rPr lang="en-US" dirty="0"/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939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1"/>
                </a:solidFill>
              </a:rPr>
              <a:t>THE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734235"/>
            <a:ext cx="8535988" cy="5578492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accent1"/>
                </a:solidFill>
              </a:rPr>
              <a:t>April 22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/>
              <a:t>P &amp; E Committee certifies Senate President-Elect candidates meet eligibility requirements of revised Policy 6-002 and prepares final ballots.</a:t>
            </a:r>
            <a:r>
              <a:rPr lang="en-US" dirty="0"/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323248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</TotalTime>
  <Words>573</Words>
  <Application>Microsoft Office PowerPoint</Application>
  <PresentationFormat>Widescreen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Wisp</vt:lpstr>
      <vt:lpstr>Personnel &amp; Elections Committee</vt:lpstr>
      <vt:lpstr> THE COMMITTEE</vt:lpstr>
      <vt:lpstr>Committee charge</vt:lpstr>
      <vt:lpstr>THE TIMETABLE</vt:lpstr>
      <vt:lpstr>THE TIMETABLE</vt:lpstr>
      <vt:lpstr>THE TIMETABLE</vt:lpstr>
      <vt:lpstr>THE TIMETABLE</vt:lpstr>
      <vt:lpstr>THE TIMETABLE</vt:lpstr>
      <vt:lpstr>THE TIMETABLE</vt:lpstr>
      <vt:lpstr>THE TIMETABLE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&amp; Elections Committee</dc:title>
  <dc:creator>Randy Dryer</dc:creator>
  <cp:lastModifiedBy>Jane Laird</cp:lastModifiedBy>
  <cp:revision>27</cp:revision>
  <dcterms:created xsi:type="dcterms:W3CDTF">2018-01-26T22:00:27Z</dcterms:created>
  <dcterms:modified xsi:type="dcterms:W3CDTF">2019-02-01T21:38:36Z</dcterms:modified>
</cp:coreProperties>
</file>