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3" r:id="rId1"/>
  </p:sldMasterIdLst>
  <p:notesMasterIdLst>
    <p:notesMasterId r:id="rId13"/>
  </p:notesMasterIdLst>
  <p:sldIdLst>
    <p:sldId id="256" r:id="rId2"/>
    <p:sldId id="277" r:id="rId3"/>
    <p:sldId id="257" r:id="rId4"/>
    <p:sldId id="281" r:id="rId5"/>
    <p:sldId id="293" r:id="rId6"/>
    <p:sldId id="291" r:id="rId7"/>
    <p:sldId id="298" r:id="rId8"/>
    <p:sldId id="297" r:id="rId9"/>
    <p:sldId id="299" r:id="rId10"/>
    <p:sldId id="296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64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AA414-46C9-47D5-B09F-8AC0CCAF706D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47F41-391B-48AA-AA86-0D8AA9BE67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01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3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7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2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22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14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2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3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3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8638-45BB-5B42-B89D-330AD9888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183E3-9CA4-E246-A5C7-F65922DE7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5B69-6D25-2346-9509-2BDD2862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2BA7-06B6-8C4F-8E95-5AA267DB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27DAB-D9B4-DA4A-AEBC-5CA24518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3C59-8CAB-504D-814B-551B97F1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1CD1C-DB01-324F-A059-FFFF6A65F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5E108-998D-B64E-83EB-52A534D4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85E2-308A-1448-84E5-9997D5F9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875A6-4C64-4A4D-AD0C-1F96F441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7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B77EC-D424-EB4F-984D-D76BCF442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A16F2-0DB4-F44B-8A1F-518D14104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D78BC-43C8-7749-B60D-F9DAF0C7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B91F8-1384-904E-B7DA-31B69BCA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47599-6122-5547-8611-E6250CC6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0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678B-1AB6-994A-8DB9-0AD85928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DCD56-3912-FC4C-93C6-DE1CB0D61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54F5-A86E-3547-B8F0-56EDDA08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574ED-4D8D-2143-9590-4247C04C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CCB4C-3BCF-F948-A340-D3FFB569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6D62C-39C8-1D44-86AF-3B3B4839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6F585-A94F-5B41-917F-E0F6AB91C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4B10-5DFE-3940-A77A-2EDE0260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4DC8C-94F0-6F43-BA75-8ADA813A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72D1-1C21-8846-95F7-7858E28E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9CAD-BF76-324D-8F4F-13B8B5B3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1063-9132-2D48-BB99-08BF13AD2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58159-39FD-F54B-A929-B8632558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0D745-6558-0449-BA5B-DF4C5F05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2C539-D306-324C-9A2D-643BC430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469BF-D2D9-2143-B680-A7C9CAA6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1C5E-AECA-2A46-BBDB-DA500374F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F9A6B-44B1-324A-BFCD-531AD31A8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A79D-E3E8-9647-A7A3-A514B9DCE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E4B7A-ACD7-AB41-8D10-FA7570D29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22422-2C1B-8642-A6D6-7D67378CE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FF14D-26BD-1742-BF13-57D27081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D778B-A80C-AA43-801F-25F357F5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0C8C6-7E80-4C4B-9874-EB55252A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927B-D16B-B44E-BC0C-0029EE1E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174C3-D18F-6A4A-BAF3-E727897F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6D5C7-4732-E144-B0B8-A66F2DE7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6EF4B-9041-684F-ACA8-7A67FB6C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B1129-68E2-2047-915C-CBD678D4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52864-998C-5F4F-BF65-16BC3E0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2C140-88F1-284C-A8F7-ABB5A293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8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FBCD-2745-BB4C-89E8-0240C3CA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A3B-D673-BB47-990C-3008D0ABD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7175A-CDAD-D246-B5F7-37E28DB6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05558-8016-CC40-9D5D-E97A5C3F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DE45-2298-AC40-A5DA-9C6079D4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EF436-68EC-634B-B971-3CC24D68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7B0D-B2C9-A345-B16C-4AB65733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8D170-3991-4344-869E-132041FFE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9ACB1-13D5-0A4E-83B2-E3F5C942D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C6F1F-5A34-2344-8FAC-EBF6E178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1BDF8-FAA4-2740-87D3-C2FD3483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AF1AC-0D78-754B-9167-5598D989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8A7FF-9CCA-CE41-8009-4A4612C2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8083D-2C44-954C-933E-AA90C31DF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0C9A-153A-2148-B6B0-4CFB9BC0D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5F158-BBFD-BD4C-87F2-787BA1868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B394F-539B-D047-95EE-67968056E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1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hill@law.utah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paul.mogren@utah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hill@law.utah.edu?subject=April%2027%20Senate%20Leadership%20Elec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paul.mogren@utah.edu?subject=April%2027%20Senate%20Leadership%20Elec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Academic Senate Personnel </a:t>
            </a:r>
            <a:br>
              <a:rPr lang="en-US" sz="4800" dirty="0"/>
            </a:br>
            <a:r>
              <a:rPr lang="en-US" sz="4800" dirty="0"/>
              <a:t>&amp; Elections Committee</a:t>
            </a:r>
            <a:br>
              <a:rPr lang="en-US" sz="6600" dirty="0"/>
            </a:br>
            <a:r>
              <a:rPr lang="en-US" sz="6600" b="1" dirty="0">
                <a:latin typeface="+mn-lt"/>
              </a:rPr>
              <a:t>Reports &amp; April 26 Elections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Academic Senate Meeting, April 26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logo_100px">
            <a:extLst>
              <a:ext uri="{FF2B5EF4-FFF2-40B4-BE49-F238E27FC236}">
                <a16:creationId xmlns:a16="http://schemas.microsoft.com/office/drawing/2014/main" id="{E4B01DDE-08F6-3C47-A5CA-3FB53148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7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000" dirty="0"/>
              <a:t>Senate President-Elect Candidate, 2021-2022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187517" indent="0">
              <a:buNone/>
            </a:pPr>
            <a:r>
              <a:rPr lang="en-US" sz="7200" dirty="0"/>
              <a:t>Sonia </a:t>
            </a:r>
            <a:r>
              <a:rPr lang="en-US" sz="7200" dirty="0" err="1"/>
              <a:t>Salari</a:t>
            </a:r>
            <a:br>
              <a:rPr lang="en-US" sz="7200" dirty="0"/>
            </a:br>
            <a:r>
              <a:rPr lang="en-US" altLang="en-US" sz="3600" dirty="0"/>
              <a:t>College of Social and Behavioral Science</a:t>
            </a:r>
            <a:endParaRPr lang="nn-NO" altLang="en-US" sz="3600" dirty="0"/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F591ACFA-06A5-5C48-AFD4-6F6B77D86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11964-084F-2A41-ABE1-4BA21E427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617" y="1314444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000" dirty="0"/>
              <a:t>Senate Elections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187517" indent="0">
              <a:buNone/>
            </a:pPr>
            <a:r>
              <a:rPr lang="en-US" altLang="en-US" sz="3600" dirty="0"/>
              <a:t>David Hill  </a:t>
            </a:r>
            <a:r>
              <a:rPr lang="en-US" altLang="en-US" sz="3600" u="sng" dirty="0">
                <a:hlinkClick r:id="rId3"/>
              </a:rPr>
              <a:t>david.hill@law.utah.edu</a:t>
            </a:r>
            <a:r>
              <a:rPr lang="en-US" altLang="en-US" sz="3600" u="sng" dirty="0"/>
              <a:t> </a:t>
            </a:r>
          </a:p>
          <a:p>
            <a:pPr marL="187517" indent="0">
              <a:buNone/>
            </a:pPr>
            <a:endParaRPr lang="en-US" altLang="en-US" sz="3600" u="sng" dirty="0"/>
          </a:p>
          <a:p>
            <a:pPr marL="187517" indent="0">
              <a:buNone/>
            </a:pPr>
            <a:r>
              <a:rPr lang="nn-NO" altLang="en-US" sz="3600" dirty="0"/>
              <a:t>Paul Mogren </a:t>
            </a:r>
            <a:r>
              <a:rPr lang="nn-NO" altLang="en-US" sz="3600" dirty="0">
                <a:hlinkClick r:id="rId4"/>
              </a:rPr>
              <a:t>paul.mogren@utah.edu</a:t>
            </a:r>
            <a:endParaRPr lang="nn-NO" altLang="en-US" sz="3600" dirty="0"/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F591ACFA-06A5-5C48-AFD4-6F6B77D86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204DC0-FA2C-AD4E-9078-2455F7311D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3423" y="1428747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Current</a:t>
            </a:r>
            <a:b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Committee Roster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C69EC468-7158-6B42-B11A-B3BB645F7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A27387-6B98-E94A-A831-94F0BD99F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4571"/>
              </p:ext>
            </p:extLst>
          </p:nvPr>
        </p:nvGraphicFramePr>
        <p:xfrm>
          <a:off x="4656083" y="351909"/>
          <a:ext cx="2617076" cy="5905827"/>
        </p:xfrm>
        <a:graphic>
          <a:graphicData uri="http://schemas.openxmlformats.org/drawingml/2006/table">
            <a:tbl>
              <a:tblPr/>
              <a:tblGrid>
                <a:gridCol w="2617076">
                  <a:extLst>
                    <a:ext uri="{9D8B030D-6E8A-4147-A177-3AD203B41FA5}">
                      <a16:colId xmlns:a16="http://schemas.microsoft.com/office/drawing/2014/main" val="2902353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Dale Larsen (Chair)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3351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Amy Barrios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0358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Kelly Bricker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2072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Susanna Cohen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7452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Sheila Crowell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1664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 Engar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1407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Amos Guiora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285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Leslie Halpern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828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Hesterly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293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Hodgson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835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 Hyres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348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Keith Koper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8002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 Landward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7105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 Monson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4336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 Muñoz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7730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Pearl Sandick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6745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Debra Simmons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7811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Elpitha Tsoutsounakis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402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Brenda Van Der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07084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9ADFA56-EEFF-E442-B8AD-BE6C8CE16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12753"/>
              </p:ext>
            </p:extLst>
          </p:nvPr>
        </p:nvGraphicFramePr>
        <p:xfrm>
          <a:off x="6965724" y="351908"/>
          <a:ext cx="3810000" cy="5905827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42827865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886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8832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89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2943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&amp; Behavioral 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136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Qualified Interdisciplinary Teaching Programs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2946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7955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Dentistry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107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9946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8131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9201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Mines &amp; Earth Sciences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646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715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4180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Cultural and Social Transformation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9511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511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109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+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3058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Fine Arts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74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9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7306" y="443537"/>
            <a:ext cx="3600860" cy="5431536"/>
          </a:xfrm>
        </p:spPr>
        <p:txBody>
          <a:bodyPr>
            <a:normAutofit/>
          </a:bodyPr>
          <a:lstStyle/>
          <a:p>
            <a:r>
              <a:rPr lang="en-US" sz="4000" dirty="0"/>
              <a:t>2020-2021</a:t>
            </a:r>
            <a:br>
              <a:rPr lang="en-US" sz="4000" dirty="0"/>
            </a:br>
            <a:r>
              <a:rPr lang="en-US" sz="4000" dirty="0"/>
              <a:t>Academic</a:t>
            </a:r>
            <a:br>
              <a:rPr lang="en-US" sz="4000" dirty="0"/>
            </a:br>
            <a:r>
              <a:rPr lang="en-US" sz="4000" dirty="0"/>
              <a:t>Year</a:t>
            </a:r>
            <a:br>
              <a:rPr lang="en-US" sz="4000" dirty="0"/>
            </a:br>
            <a:r>
              <a:rPr lang="en-US" sz="4000" dirty="0"/>
              <a:t>Report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6418" y="933091"/>
            <a:ext cx="6567016" cy="5431536"/>
          </a:xfrm>
        </p:spPr>
        <p:txBody>
          <a:bodyPr anchor="ctr">
            <a:normAutofit/>
          </a:bodyPr>
          <a:lstStyle/>
          <a:p>
            <a:pPr marL="457200" indent="-457200">
              <a:buFontTx/>
              <a:buChar char="•"/>
            </a:pPr>
            <a:r>
              <a:rPr lang="en-US" altLang="en-US" sz="2200" dirty="0"/>
              <a:t>The Senate Personnel &amp; Elections Committee (P&amp;E) coordinated interest surveys and nominations for 144 committee vacancies on 26 University and Senate Committees for AY 2021-2022</a:t>
            </a:r>
          </a:p>
          <a:p>
            <a:pPr marL="457200" indent="-457200">
              <a:buFontTx/>
              <a:buChar char="•"/>
            </a:pPr>
            <a:r>
              <a:rPr lang="en-US" altLang="en-US" sz="2200" dirty="0"/>
              <a:t>Generated 225+ responses to this year’s Faculty Committee Interest Survey</a:t>
            </a:r>
          </a:p>
          <a:p>
            <a:pPr marL="457200" indent="-457200">
              <a:buFontTx/>
              <a:buChar char="•"/>
            </a:pPr>
            <a:r>
              <a:rPr lang="en-US" altLang="en-US" sz="2200" dirty="0"/>
              <a:t>Will oversee the Senate leadership elections, today, April 26</a:t>
            </a:r>
          </a:p>
          <a:p>
            <a:pPr marL="457200" indent="-457200">
              <a:buFontTx/>
              <a:buChar char="•"/>
            </a:pPr>
            <a:r>
              <a:rPr lang="en-US" altLang="en-US" sz="2200" dirty="0"/>
              <a:t>Some committees have specific college requirements where there are still vacancies (</a:t>
            </a:r>
            <a:r>
              <a:rPr lang="en-US" altLang="en-US" sz="2200" i="1" dirty="0"/>
              <a:t>see upcoming slides</a:t>
            </a:r>
            <a:r>
              <a:rPr lang="en-US" altLang="en-US" sz="2200" dirty="0"/>
              <a:t>)</a:t>
            </a:r>
          </a:p>
        </p:txBody>
      </p:sp>
      <p:pic>
        <p:nvPicPr>
          <p:cNvPr id="6" name="Picture 2" descr="Ulogo_100px">
            <a:extLst>
              <a:ext uri="{FF2B5EF4-FFF2-40B4-BE49-F238E27FC236}">
                <a16:creationId xmlns:a16="http://schemas.microsoft.com/office/drawing/2014/main" id="{6D6C5A22-36B6-C346-BB81-E4C02CF3E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2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C1494AE0-6537-2C47-BDB8-237BFED0E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686" y="1415144"/>
            <a:ext cx="4049485" cy="2918288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Academic Senator</a:t>
            </a:r>
            <a:br>
              <a:rPr lang="en-US" altLang="en-US" sz="4000" dirty="0"/>
            </a:br>
            <a:r>
              <a:rPr lang="en-US" altLang="en-US" sz="4000" dirty="0"/>
              <a:t>Faculty and CAD* Election Results</a:t>
            </a:r>
            <a:br>
              <a:rPr lang="en-US" altLang="en-US" sz="4000" dirty="0"/>
            </a:br>
            <a:r>
              <a:rPr lang="en-US" altLang="en-US" sz="4000" dirty="0"/>
              <a:t>2021-22</a:t>
            </a:r>
            <a:br>
              <a:rPr lang="en-US" altLang="en-US" sz="4000" dirty="0"/>
            </a:br>
            <a:r>
              <a:rPr lang="en-US" altLang="en-US" sz="1400" dirty="0"/>
              <a:t>*Council of Academic Deans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65AD613-B7BD-4DF7-BE45-3E491C342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815225"/>
              </p:ext>
            </p:extLst>
          </p:nvPr>
        </p:nvGraphicFramePr>
        <p:xfrm>
          <a:off x="6096000" y="89261"/>
          <a:ext cx="4778829" cy="6529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85778402"/>
                    </a:ext>
                  </a:extLst>
                </a:gridCol>
                <a:gridCol w="2340429">
                  <a:extLst>
                    <a:ext uri="{9D8B030D-6E8A-4147-A177-3AD203B41FA5}">
                      <a16:colId xmlns:a16="http://schemas.microsoft.com/office/drawing/2014/main" val="3235494121"/>
                    </a:ext>
                  </a:extLst>
                </a:gridCol>
              </a:tblGrid>
              <a:tr h="213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College of Architecture &amp; Planning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Alessandro Rigolon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96017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Michael Abrahamson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935453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Education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Erin Castro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330081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College of Engineering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Stacy Firth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455911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Fine Arts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Melissa </a:t>
                      </a:r>
                      <a:r>
                        <a:rPr lang="en-US" sz="1000" u="none" strike="noStrike" dirty="0" err="1">
                          <a:effectLst/>
                        </a:rPr>
                        <a:t>Bobick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190481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Lela Graybill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099523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Eric Handman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508176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Maggie </a:t>
                      </a:r>
                      <a:r>
                        <a:rPr lang="en-US" sz="1000" u="none" strike="noStrike" dirty="0" err="1">
                          <a:effectLst/>
                        </a:rPr>
                        <a:t>Tesch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368446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Humanities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Jay Jordan          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116904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Erin Beeghly      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37884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Najda Durbach 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929808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Nursing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Youjeong Kang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707707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Pharmacy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Jaclyn Winter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135242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Peter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173822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Science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David Bowling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620414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Gina Frey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544767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Kenneth Bromberg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912822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Eugene Mishchenko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15254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Social &amp; Behavioral Science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Adrian Bell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46327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College of Social Work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Jeremiah Jaggers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46174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Frank McAlpin 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48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David Eccles School of Business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Jen Brown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990015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Mike Lewis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020679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Libraries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Anna Neatrour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000097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Jessi Van Der Volgen,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043832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S.J. Quinney College of Law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Nancy McLaughlin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18441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for Cultural &amp; Social Transformation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Susie Porter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171099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Cindy Fierros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4399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of Dentistry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Melodie Weller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799061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School of Medicine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Paul Shami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516809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Jessica Brown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911923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Luca Brunelli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610169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Yoshimi Anzai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42391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Council of Academic Deans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Richard Brown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639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8483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13937E9-46D9-0341-86C3-84B947997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134" y="1327943"/>
            <a:ext cx="166130" cy="4202113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000" dirty="0"/>
              <a:t>Senate Committee Elections Results, 2021</a:t>
            </a:r>
            <a:br>
              <a:rPr lang="en-US" dirty="0"/>
            </a:br>
            <a:r>
              <a:rPr lang="en-US" sz="2400" b="1" i="1" dirty="0"/>
              <a:t>page 1 of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931" y="134529"/>
            <a:ext cx="6224335" cy="65928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b="1" dirty="0"/>
              <a:t>Senate Advisory Committee on Student Course Feedback</a:t>
            </a:r>
            <a:br>
              <a:rPr lang="en-US" sz="1600" dirty="0"/>
            </a:br>
            <a:r>
              <a:rPr lang="en-US" sz="1600" dirty="0"/>
              <a:t>Amber </a:t>
            </a:r>
            <a:r>
              <a:rPr lang="en-US" sz="1600" dirty="0" err="1"/>
              <a:t>Bielinski</a:t>
            </a:r>
            <a:r>
              <a:rPr lang="en-US" sz="1600" dirty="0"/>
              <a:t>, Fine Arts</a:t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Senate Advisory Committee on IT</a:t>
            </a:r>
            <a:br>
              <a:rPr lang="en-US" sz="1600" dirty="0"/>
            </a:br>
            <a:r>
              <a:rPr lang="en-US" sz="1600" dirty="0"/>
              <a:t>Anna </a:t>
            </a:r>
            <a:r>
              <a:rPr lang="en-US" sz="1600" dirty="0" err="1"/>
              <a:t>Neatrour</a:t>
            </a:r>
            <a:r>
              <a:rPr lang="en-US" sz="1600" dirty="0"/>
              <a:t>, Libraries</a:t>
            </a:r>
            <a:br>
              <a:rPr lang="en-US" sz="1600" dirty="0"/>
            </a:br>
            <a:r>
              <a:rPr lang="en-US" sz="1600" dirty="0"/>
              <a:t>Phoebe </a:t>
            </a:r>
            <a:r>
              <a:rPr lang="en-US" sz="1600" dirty="0" err="1"/>
              <a:t>McNeally</a:t>
            </a:r>
            <a:r>
              <a:rPr lang="en-US" sz="1600" dirty="0"/>
              <a:t>, Social &amp; Behavioral Science</a:t>
            </a:r>
            <a:br>
              <a:rPr lang="en-US" sz="1600" dirty="0"/>
            </a:br>
            <a:r>
              <a:rPr lang="en-US" sz="1600" dirty="0"/>
              <a:t>Eric Eide, Engineering</a:t>
            </a:r>
            <a:br>
              <a:rPr lang="en-US" sz="1600" dirty="0"/>
            </a:br>
            <a:r>
              <a:rPr lang="en-US" sz="1600" dirty="0"/>
              <a:t>Karl </a:t>
            </a:r>
            <a:r>
              <a:rPr lang="en-US" sz="1600" dirty="0" err="1"/>
              <a:t>Schwede</a:t>
            </a:r>
            <a:r>
              <a:rPr lang="en-US" sz="1600" dirty="0"/>
              <a:t>, Science</a:t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Senate Committee on Academic Freedom &amp; Faculty Rights</a:t>
            </a:r>
            <a:br>
              <a:rPr lang="en-US" sz="1600" dirty="0"/>
            </a:br>
            <a:r>
              <a:rPr lang="en-US" sz="1600" dirty="0"/>
              <a:t>Clifford </a:t>
            </a:r>
            <a:r>
              <a:rPr lang="en-US" sz="1600" dirty="0" err="1"/>
              <a:t>Rosky</a:t>
            </a:r>
            <a:r>
              <a:rPr lang="en-US" sz="1600" dirty="0"/>
              <a:t>, Law</a:t>
            </a:r>
            <a:br>
              <a:rPr lang="en-US" sz="1600" dirty="0"/>
            </a:br>
            <a:r>
              <a:rPr lang="en-US" sz="1600" dirty="0"/>
              <a:t>Lien Fan Shen, Fine Arts</a:t>
            </a:r>
            <a:br>
              <a:rPr lang="en-US" sz="1600" dirty="0"/>
            </a:br>
            <a:r>
              <a:rPr lang="en-US" sz="1600" dirty="0" err="1"/>
              <a:t>Zhaoxia</a:t>
            </a:r>
            <a:r>
              <a:rPr lang="en-US" sz="1600" dirty="0"/>
              <a:t> Pu, Mines &amp; Earth Sciences</a:t>
            </a:r>
            <a:br>
              <a:rPr lang="en-US" sz="1600" dirty="0"/>
            </a:br>
            <a:r>
              <a:rPr lang="en-US" sz="1600" dirty="0"/>
              <a:t>Caroline Stephens, Nursing</a:t>
            </a:r>
            <a:br>
              <a:rPr lang="en-US" sz="1600" dirty="0"/>
            </a:br>
            <a:r>
              <a:rPr lang="en-US" sz="1600" dirty="0"/>
              <a:t>Douglas Bergman, Science</a:t>
            </a:r>
            <a:br>
              <a:rPr lang="en-US" sz="1600" dirty="0"/>
            </a:br>
            <a:r>
              <a:rPr lang="en-US" sz="1600" dirty="0"/>
              <a:t>Linda Nguyen, Medicine</a:t>
            </a:r>
            <a:br>
              <a:rPr lang="en-US" sz="1600" dirty="0"/>
            </a:br>
            <a:r>
              <a:rPr lang="en-US" sz="1600" dirty="0"/>
              <a:t>Rong-Rong Chen, Engineering</a:t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Senate Advisory Committee on Academic Policy</a:t>
            </a:r>
            <a:br>
              <a:rPr lang="en-US" sz="1600" dirty="0"/>
            </a:br>
            <a:r>
              <a:rPr lang="en-US" sz="1600" dirty="0"/>
              <a:t>Julie M </a:t>
            </a:r>
            <a:r>
              <a:rPr lang="en-US" sz="1600" dirty="0" err="1"/>
              <a:t>Barkmeier-Kraemer</a:t>
            </a:r>
            <a:r>
              <a:rPr lang="en-US" sz="1600" dirty="0"/>
              <a:t>, Medicine</a:t>
            </a:r>
            <a:br>
              <a:rPr lang="en-US" sz="1600" dirty="0"/>
            </a:br>
            <a:r>
              <a:rPr lang="en-US" sz="1600" dirty="0"/>
              <a:t>Claudia Geist, Cultural &amp; Social Transformation</a:t>
            </a:r>
            <a:br>
              <a:rPr lang="en-US" sz="1600" dirty="0"/>
            </a:br>
            <a:r>
              <a:rPr lang="en-US" sz="1600" dirty="0"/>
              <a:t>Pedro Romero, Engineering</a:t>
            </a:r>
            <a:br>
              <a:rPr lang="en-US" sz="1600" dirty="0"/>
            </a:br>
            <a:r>
              <a:rPr lang="en-US" sz="1600" dirty="0" err="1"/>
              <a:t>Youjeong</a:t>
            </a:r>
            <a:r>
              <a:rPr lang="en-US" sz="1600" dirty="0"/>
              <a:t> Kang , Nursing</a:t>
            </a:r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19443A42-DAE4-544C-A0BD-4A4FC82E7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F47047-405B-8748-B3B2-D50DD609D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912" y="1613693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2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000" dirty="0"/>
              <a:t>Senate Committee Elections Results, 2021</a:t>
            </a:r>
            <a:br>
              <a:rPr lang="en-US" dirty="0"/>
            </a:br>
            <a:r>
              <a:rPr lang="en-US" sz="2400" b="1" i="1" dirty="0"/>
              <a:t>page 2 of 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931" y="134529"/>
            <a:ext cx="6224335" cy="65928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b="1" dirty="0"/>
              <a:t>Senate Consolidated Hearing Committee</a:t>
            </a:r>
            <a:br>
              <a:rPr lang="en-US" sz="1600" dirty="0"/>
            </a:br>
            <a:r>
              <a:rPr lang="en-US" sz="1600" dirty="0"/>
              <a:t>Maureen Murtaugh, Medicine</a:t>
            </a:r>
            <a:br>
              <a:rPr lang="en-US" sz="1600" dirty="0"/>
            </a:br>
            <a:r>
              <a:rPr lang="en-US" sz="1600" dirty="0"/>
              <a:t>Amos </a:t>
            </a:r>
            <a:r>
              <a:rPr lang="en-US" sz="1600" dirty="0" err="1"/>
              <a:t>Guiora</a:t>
            </a:r>
            <a:r>
              <a:rPr lang="en-US" sz="1600" dirty="0"/>
              <a:t>, Law</a:t>
            </a:r>
            <a:br>
              <a:rPr lang="en-US" sz="1600" dirty="0"/>
            </a:br>
            <a:r>
              <a:rPr lang="en-US" sz="1600" dirty="0" err="1"/>
              <a:t>Leissa</a:t>
            </a:r>
            <a:r>
              <a:rPr lang="en-US" sz="1600" dirty="0"/>
              <a:t> Roberts, Nursing</a:t>
            </a:r>
            <a:br>
              <a:rPr lang="en-US" sz="1600" dirty="0"/>
            </a:br>
            <a:r>
              <a:rPr lang="en-US" sz="1600" dirty="0"/>
              <a:t>Paul Jewell, Mines &amp; Earth Sciences</a:t>
            </a:r>
            <a:br>
              <a:rPr lang="en-US" sz="1600" dirty="0"/>
            </a:br>
            <a:r>
              <a:rPr lang="en-US" sz="1600" dirty="0" err="1"/>
              <a:t>Massood</a:t>
            </a:r>
            <a:r>
              <a:rPr lang="en-US" sz="1600" dirty="0"/>
              <a:t> </a:t>
            </a:r>
            <a:r>
              <a:rPr lang="en-US" sz="1600" dirty="0" err="1"/>
              <a:t>Tabib</a:t>
            </a:r>
            <a:r>
              <a:rPr lang="en-US" sz="1600" dirty="0"/>
              <a:t>-Azar, Engineering</a:t>
            </a:r>
            <a:br>
              <a:rPr lang="en-US" sz="1600" dirty="0"/>
            </a:br>
            <a:r>
              <a:rPr lang="en-US" sz="1600" dirty="0"/>
              <a:t>Amy Brunvand, Libraries</a:t>
            </a:r>
            <a:br>
              <a:rPr lang="en-US" sz="1600" dirty="0"/>
            </a:br>
            <a:r>
              <a:rPr lang="en-US" sz="1600" dirty="0"/>
              <a:t>Jim Ruble, Pharmacy</a:t>
            </a:r>
            <a:br>
              <a:rPr lang="en-US" sz="1600" dirty="0"/>
            </a:br>
            <a:r>
              <a:rPr lang="en-US" sz="1600" dirty="0"/>
              <a:t>Chris DuVal , Fine Arts</a:t>
            </a:r>
            <a:br>
              <a:rPr lang="en-US" sz="1600" dirty="0"/>
            </a:br>
            <a:r>
              <a:rPr lang="en-US" sz="1600" dirty="0"/>
              <a:t>Elizabeth </a:t>
            </a:r>
            <a:r>
              <a:rPr lang="en-US" sz="1600" dirty="0" err="1"/>
              <a:t>Frakes</a:t>
            </a:r>
            <a:r>
              <a:rPr lang="en-US" sz="1600" dirty="0"/>
              <a:t>, Libraries</a:t>
            </a:r>
            <a:br>
              <a:rPr lang="en-US" sz="1600" dirty="0"/>
            </a:br>
            <a:r>
              <a:rPr lang="en-US" sz="1600" dirty="0"/>
              <a:t>Robert J. Nelson, Libraries</a:t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Senate Faculty Review Standards Committee</a:t>
            </a:r>
            <a:br>
              <a:rPr lang="en-US" sz="1600" dirty="0"/>
            </a:br>
            <a:r>
              <a:rPr lang="en-US" sz="1600" dirty="0"/>
              <a:t>Rong-Rong Chen, Engineering</a:t>
            </a:r>
            <a:br>
              <a:rPr lang="en-US" sz="1600" dirty="0"/>
            </a:br>
            <a:r>
              <a:rPr lang="en-US" sz="1600" dirty="0"/>
              <a:t>Timothy A. </a:t>
            </a:r>
            <a:r>
              <a:rPr lang="en-US" sz="1600" dirty="0" err="1"/>
              <a:t>Brusseau</a:t>
            </a:r>
            <a:r>
              <a:rPr lang="en-US" sz="1600" dirty="0"/>
              <a:t>, Health</a:t>
            </a:r>
            <a:br>
              <a:rPr lang="en-US" sz="1600" dirty="0"/>
            </a:br>
            <a:r>
              <a:rPr lang="en-US" sz="1600" dirty="0"/>
              <a:t>Mohammad </a:t>
            </a:r>
            <a:r>
              <a:rPr lang="en-US" sz="1600" dirty="0" err="1"/>
              <a:t>Mirfakhrai</a:t>
            </a:r>
            <a:r>
              <a:rPr lang="en-US" sz="1600" dirty="0"/>
              <a:t>, Libraries</a:t>
            </a:r>
            <a:br>
              <a:rPr lang="en-US" sz="1600" dirty="0"/>
            </a:br>
            <a:r>
              <a:rPr lang="en-US" sz="1600" dirty="0"/>
              <a:t>Howard Horwitz, Humanities</a:t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Senate Advisory Committee on Equity, Diversity &amp; Inclusion</a:t>
            </a:r>
            <a:br>
              <a:rPr lang="en-US" sz="1600" dirty="0"/>
            </a:br>
            <a:r>
              <a:rPr lang="en-US" sz="1600" dirty="0"/>
              <a:t>Dave </a:t>
            </a:r>
            <a:r>
              <a:rPr lang="en-US" sz="1600" dirty="0" err="1"/>
              <a:t>Derezotes</a:t>
            </a:r>
            <a:r>
              <a:rPr lang="en-US" sz="1600" dirty="0"/>
              <a:t>, Social Work</a:t>
            </a:r>
            <a:br>
              <a:rPr lang="en-US" sz="1600" dirty="0"/>
            </a:br>
            <a:r>
              <a:rPr lang="en-US" sz="1600" dirty="0"/>
              <a:t>Linda Nguyen, Medicine</a:t>
            </a:r>
            <a:br>
              <a:rPr lang="en-US" sz="1600" dirty="0"/>
            </a:br>
            <a:r>
              <a:rPr lang="en-US" sz="1600" dirty="0" err="1"/>
              <a:t>Sankara</a:t>
            </a:r>
            <a:r>
              <a:rPr lang="en-US" sz="1600" dirty="0"/>
              <a:t> Subramanian Srinivasan, Business</a:t>
            </a:r>
            <a:br>
              <a:rPr lang="en-US" sz="1600" dirty="0"/>
            </a:br>
            <a:r>
              <a:rPr lang="en-US" sz="1600" dirty="0"/>
              <a:t>Valerie </a:t>
            </a:r>
            <a:r>
              <a:rPr lang="en-US" sz="1600" dirty="0" err="1"/>
              <a:t>Flattes</a:t>
            </a:r>
            <a:r>
              <a:rPr lang="en-US" sz="1600" dirty="0"/>
              <a:t>, Nursing</a:t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19443A42-DAE4-544C-A0BD-4A4FC82E7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402C52-47FB-624C-BDAE-3278A91625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569" y="1613693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32" y="461554"/>
            <a:ext cx="4209723" cy="5431536"/>
          </a:xfrm>
        </p:spPr>
        <p:txBody>
          <a:bodyPr>
            <a:normAutofit/>
          </a:bodyPr>
          <a:lstStyle/>
          <a:p>
            <a:r>
              <a:rPr lang="en-US" sz="4000" dirty="0"/>
              <a:t>College-Specific Vacancies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334" y="842096"/>
            <a:ext cx="4844896" cy="659284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Senate Personnel and Elections Committee </a:t>
            </a:r>
            <a:r>
              <a:rPr lang="en-US" sz="2400" b="1" i="1" dirty="0"/>
              <a:t>Vacancies</a:t>
            </a:r>
          </a:p>
          <a:p>
            <a:pPr marL="0" indent="0">
              <a:buNone/>
            </a:pPr>
            <a:r>
              <a:rPr lang="en-US" sz="2400" dirty="0"/>
              <a:t>-Social and Behavioral Science</a:t>
            </a:r>
          </a:p>
          <a:p>
            <a:pPr marL="0" indent="0">
              <a:buNone/>
            </a:pPr>
            <a:r>
              <a:rPr lang="en-US" sz="2400" dirty="0"/>
              <a:t>-Pharmacy</a:t>
            </a:r>
          </a:p>
          <a:p>
            <a:pPr marL="0" indent="0">
              <a:buNone/>
            </a:pPr>
            <a:r>
              <a:rPr lang="en-US" sz="2400" dirty="0"/>
              <a:t>-Science</a:t>
            </a:r>
          </a:p>
          <a:p>
            <a:pPr marL="0" indent="0">
              <a:buNone/>
            </a:pPr>
            <a:r>
              <a:rPr lang="en-US" sz="2400" i="1" dirty="0"/>
              <a:t>Note: current Senators Can Serve on this Committee-even if in their last term.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Senate Faculty Review Standards Committee </a:t>
            </a:r>
            <a:r>
              <a:rPr lang="en-US" sz="2400" b="1" i="1" dirty="0"/>
              <a:t>Vacancy</a:t>
            </a:r>
          </a:p>
          <a:p>
            <a:pPr marL="0" indent="0">
              <a:buNone/>
            </a:pPr>
            <a:r>
              <a:rPr lang="en-US" sz="2400" dirty="0"/>
              <a:t>-Pharmacy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19443A42-DAE4-544C-A0BD-4A4FC82E7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402C52-47FB-624C-BDAE-3278A91625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426" y="1613693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20" y="1317170"/>
            <a:ext cx="3600860" cy="3476462"/>
          </a:xfrm>
        </p:spPr>
        <p:txBody>
          <a:bodyPr>
            <a:normAutofit/>
          </a:bodyPr>
          <a:lstStyle/>
          <a:p>
            <a:r>
              <a:rPr lang="en-US" sz="2200" dirty="0"/>
              <a:t>Senate Personnel &amp; Elections Committee:</a:t>
            </a:r>
            <a:br>
              <a:rPr lang="en-US" dirty="0"/>
            </a:br>
            <a:r>
              <a:rPr lang="en-US" sz="4000" dirty="0"/>
              <a:t>Elections for April 26,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464" y="1679797"/>
            <a:ext cx="7555422" cy="2751208"/>
          </a:xfrm>
        </p:spPr>
        <p:txBody>
          <a:bodyPr anchor="ctr">
            <a:noAutofit/>
          </a:bodyPr>
          <a:lstStyle/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sz="2800" b="1" dirty="0">
                <a:sym typeface="Gill Sans" charset="0"/>
              </a:rPr>
              <a:t>1 Senate President-elect 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sz="2800" dirty="0">
                <a:sym typeface="Gill Sans" charset="0"/>
              </a:rPr>
              <a:t>3-year term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br>
              <a:rPr lang="en-US" sz="2800" dirty="0">
                <a:sym typeface="Gill Sans" charset="0"/>
              </a:rPr>
            </a:br>
            <a:r>
              <a:rPr lang="en-US" sz="2800" b="1" dirty="0">
                <a:sym typeface="Gill Sans" charset="0"/>
              </a:rPr>
              <a:t>12 Senate Executive Committee 2020-2021 members 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sz="2800" dirty="0">
                <a:sym typeface="Gill Sans" charset="0"/>
              </a:rPr>
              <a:t>1-year term and must be a 2020-2021 Senator </a:t>
            </a:r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F591ACFA-06A5-5C48-AFD4-6F6B77D86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11964-084F-2A41-ABE1-4BA21E427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3285" y="1314444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317170"/>
            <a:ext cx="3600860" cy="3476462"/>
          </a:xfrm>
        </p:spPr>
        <p:txBody>
          <a:bodyPr>
            <a:normAutofit/>
          </a:bodyPr>
          <a:lstStyle/>
          <a:p>
            <a:r>
              <a:rPr lang="en-US" sz="4000" dirty="0"/>
              <a:t>Electronic Voting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8971" y="748672"/>
            <a:ext cx="7380515" cy="5431536"/>
          </a:xfrm>
        </p:spPr>
        <p:txBody>
          <a:bodyPr anchor="ctr">
            <a:noAutofit/>
          </a:bodyPr>
          <a:lstStyle/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dirty="0">
                <a:sym typeface="Gill Sans" charset="0"/>
              </a:rPr>
              <a:t>1) Voting-eligible Senators require the private link to the electronic ballot. Check your emails from this morning or, if still needed, contact </a:t>
            </a:r>
            <a:r>
              <a:rPr lang="en-US" dirty="0">
                <a:sym typeface="Gill Sans" charset="0"/>
                <a:hlinkClick r:id="rId3"/>
              </a:rPr>
              <a:t>David Hill </a:t>
            </a:r>
            <a:r>
              <a:rPr lang="en-US" dirty="0">
                <a:sym typeface="Gill Sans" charset="0"/>
              </a:rPr>
              <a:t>or </a:t>
            </a:r>
            <a:r>
              <a:rPr lang="en-US" dirty="0">
                <a:sym typeface="Gill Sans" charset="0"/>
                <a:hlinkClick r:id="rId4"/>
              </a:rPr>
              <a:t>Paul Mogren </a:t>
            </a:r>
            <a:r>
              <a:rPr lang="en-US" dirty="0">
                <a:sym typeface="Gill Sans" charset="0"/>
              </a:rPr>
              <a:t>to have it </a:t>
            </a:r>
            <a:br>
              <a:rPr lang="en-US" dirty="0">
                <a:sym typeface="Gill Sans" charset="0"/>
              </a:rPr>
            </a:br>
            <a:r>
              <a:rPr lang="en-US" dirty="0">
                <a:sym typeface="Gill Sans" charset="0"/>
              </a:rPr>
              <a:t>re-sent.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endParaRPr lang="en-US" dirty="0">
              <a:sym typeface="Gill Sans" charset="0"/>
            </a:endParaRP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dirty="0">
                <a:sym typeface="Gill Sans" charset="0"/>
              </a:rPr>
              <a:t>2) If you have trouble accessing the electronic ballot online, as a last resort, there is a ballot in Word on the </a:t>
            </a:r>
            <a:br>
              <a:rPr lang="en-US" dirty="0">
                <a:sym typeface="Gill Sans" charset="0"/>
              </a:rPr>
            </a:br>
            <a:r>
              <a:rPr lang="en-US" dirty="0" err="1">
                <a:sym typeface="Gill Sans" charset="0"/>
              </a:rPr>
              <a:t>BoardDocs</a:t>
            </a:r>
            <a:r>
              <a:rPr lang="en-US" dirty="0">
                <a:sym typeface="Gill Sans" charset="0"/>
              </a:rPr>
              <a:t> site4for this meeting. Email your filled-in ballot* to </a:t>
            </a:r>
            <a:r>
              <a:rPr lang="en-US" dirty="0">
                <a:sym typeface="Gill Sans" charset="0"/>
                <a:hlinkClick r:id="rId4"/>
              </a:rPr>
              <a:t>Paul Mogren</a:t>
            </a:r>
            <a:r>
              <a:rPr lang="en-US" dirty="0">
                <a:sym typeface="Gill Sans" charset="0"/>
              </a:rPr>
              <a:t> or </a:t>
            </a:r>
            <a:r>
              <a:rPr lang="en-US" dirty="0">
                <a:sym typeface="Gill Sans" charset="0"/>
                <a:hlinkClick r:id="rId3"/>
              </a:rPr>
              <a:t>David Hill </a:t>
            </a:r>
            <a:r>
              <a:rPr lang="en-US" dirty="0">
                <a:sym typeface="Gill Sans" charset="0"/>
              </a:rPr>
              <a:t>.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dirty="0">
                <a:sym typeface="Gill Sans" charset="0"/>
              </a:rPr>
              <a:t> *</a:t>
            </a:r>
            <a:r>
              <a:rPr lang="en-US" i="1" dirty="0">
                <a:sym typeface="Gill Sans" charset="0"/>
              </a:rPr>
              <a:t>Remember to identify yourself so to determine eligibility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endParaRPr lang="en-US" dirty="0">
              <a:sym typeface="Gill Sans" charset="0"/>
            </a:endParaRP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dirty="0">
                <a:sym typeface="Gill Sans" charset="0"/>
              </a:rPr>
              <a:t>3) </a:t>
            </a:r>
            <a:r>
              <a:rPr lang="en-US" dirty="0">
                <a:sym typeface="Gill Sans"/>
              </a:rPr>
              <a:t>After the President-elect candidates’ statement, voting will open. You will have approximately 25-30 minutes to make your choices.</a:t>
            </a: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endParaRPr lang="en-US" dirty="0">
              <a:sym typeface="Gill Sans" charset="0"/>
            </a:endParaRPr>
          </a:p>
          <a:p>
            <a:pPr marL="812573" lvl="2" indent="0">
              <a:buClr>
                <a:schemeClr val="accent3">
                  <a:lumMod val="20000"/>
                  <a:lumOff val="80000"/>
                </a:schemeClr>
              </a:buClr>
              <a:buSzPct val="108000"/>
              <a:buNone/>
              <a:defRPr/>
            </a:pPr>
            <a:r>
              <a:rPr lang="en-US" dirty="0">
                <a:sym typeface="Gill Sans" charset="0"/>
              </a:rPr>
              <a:t>4) P&amp;E Chair Dale Larsen, and Parliamentarian Paul Mogren will announce results at the end of this meeting.</a:t>
            </a:r>
          </a:p>
        </p:txBody>
      </p:sp>
      <p:pic>
        <p:nvPicPr>
          <p:cNvPr id="4" name="Picture 2" descr="Ulogo_100px">
            <a:extLst>
              <a:ext uri="{FF2B5EF4-FFF2-40B4-BE49-F238E27FC236}">
                <a16:creationId xmlns:a16="http://schemas.microsoft.com/office/drawing/2014/main" id="{F591ACFA-06A5-5C48-AFD4-6F6B77D86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0175"/>
            <a:ext cx="141128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11964-084F-2A41-ABE1-4BA21E4277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3285" y="1314444"/>
            <a:ext cx="166130" cy="420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{ECE0B4FF-C0F7-4048-95A9-284D47D45106}tf10001070</Template>
  <TotalTime>4736</TotalTime>
  <Words>859</Words>
  <Application>Microsoft Macintosh PowerPoint</Application>
  <PresentationFormat>Widescreen</PresentationFormat>
  <Paragraphs>147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Academic Senate Personnel  &amp; Elections Committee Reports &amp; April 26 Elections</vt:lpstr>
      <vt:lpstr>Current Committee Roster</vt:lpstr>
      <vt:lpstr>2020-2021 Academic Year Report</vt:lpstr>
      <vt:lpstr>Academic Senator Faculty and CAD* Election Results 2021-22 *Council of Academic Deans</vt:lpstr>
      <vt:lpstr>Senate Committee Elections Results, 2021 page 1 of 2</vt:lpstr>
      <vt:lpstr>Senate Committee Elections Results, 2021 page 2 of 2</vt:lpstr>
      <vt:lpstr>College-Specific Vacancies </vt:lpstr>
      <vt:lpstr>Senate Personnel &amp; Elections Committee: Elections for April 26, 2021</vt:lpstr>
      <vt:lpstr>Electronic Voting Instructions</vt:lpstr>
      <vt:lpstr>Senate President-Elect Candidate, 2021-2022</vt:lpstr>
      <vt:lpstr>Senate Elections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&amp; Elections Committee</dc:title>
  <dc:creator>Jane Laird</dc:creator>
  <cp:lastModifiedBy>Dale Larsen</cp:lastModifiedBy>
  <cp:revision>49</cp:revision>
  <dcterms:created xsi:type="dcterms:W3CDTF">2020-01-26T23:40:54Z</dcterms:created>
  <dcterms:modified xsi:type="dcterms:W3CDTF">2021-04-23T16:31:09Z</dcterms:modified>
</cp:coreProperties>
</file>