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63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0"/>
            <a:ext cx="12192000" cy="68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33375" y="4804174"/>
            <a:ext cx="11525251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1" cy="8483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F363-96AC-450F-92E2-49BF8ECDF6E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ECE8-75F9-4702-B2B9-DA96B6691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33375" y="2268143"/>
            <a:ext cx="11525251" cy="232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199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799" y="6171685"/>
            <a:ext cx="2844803" cy="36933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0" i="0" u="none" strike="noStrike" cap="none" spc="0" baseline="0">
          <a:solidFill>
            <a:srgbClr val="414141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61256"/>
            <a:ext cx="10145487" cy="30262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Senate Advisory Committee on Equity Diversity and Inclusion</a:t>
            </a:r>
            <a:br>
              <a:rPr lang="en-US" b="1" dirty="0"/>
            </a:br>
            <a:r>
              <a:rPr lang="en-US" sz="3900" b="1" dirty="0"/>
              <a:t>Our senate report and recommendations </a:t>
            </a:r>
            <a:br>
              <a:rPr lang="en-US" sz="3900" b="1" dirty="0"/>
            </a:br>
            <a:r>
              <a:rPr lang="en-US" sz="3900" b="1" dirty="0"/>
              <a:t>for academic year 2021-2022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428" y="2373086"/>
            <a:ext cx="6836229" cy="448491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i="1" dirty="0"/>
              <a:t>Presenters</a:t>
            </a:r>
          </a:p>
          <a:p>
            <a:endParaRPr lang="en-US" dirty="0"/>
          </a:p>
          <a:p>
            <a:r>
              <a:rPr lang="en-US" dirty="0" err="1"/>
              <a:t>Drdave</a:t>
            </a:r>
            <a:r>
              <a:rPr lang="en-US" dirty="0"/>
              <a:t> Derezotes</a:t>
            </a:r>
          </a:p>
          <a:p>
            <a:r>
              <a:rPr lang="en-US" dirty="0"/>
              <a:t>Chair Ageism and Rankism Subcommittee</a:t>
            </a:r>
          </a:p>
          <a:p>
            <a:r>
              <a:rPr lang="en-US" dirty="0"/>
              <a:t>Chair SAC-EDI</a:t>
            </a:r>
          </a:p>
          <a:p>
            <a:endParaRPr lang="en-US" dirty="0"/>
          </a:p>
          <a:p>
            <a:r>
              <a:rPr lang="en-US" dirty="0"/>
              <a:t>Dr. David Hawkins-Jacinto</a:t>
            </a:r>
          </a:p>
          <a:p>
            <a:r>
              <a:rPr lang="en-US" dirty="0"/>
              <a:t>Chair Culture Change Subcommittee </a:t>
            </a:r>
          </a:p>
          <a:p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7371"/>
            <a:ext cx="5225142" cy="394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2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8" y="365125"/>
            <a:ext cx="6589986" cy="1325563"/>
          </a:xfrm>
        </p:spPr>
        <p:txBody>
          <a:bodyPr>
            <a:normAutofit/>
          </a:bodyPr>
          <a:lstStyle/>
          <a:p>
            <a:r>
              <a:rPr lang="en-US" sz="5000" b="1" dirty="0"/>
              <a:t>What is ageism?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4303"/>
            <a:ext cx="6117771" cy="5533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Third most reported form of discrimination, across lifespan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Includes discharge, harassment, terms/conditions, discipline, promotion, hiring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Leads to economic, financial, psychological  harm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U.S. Equal Employment Opportunity Commission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https://www.eeoc.gov/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9" y="3762070"/>
            <a:ext cx="5822731" cy="3531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4" y="0"/>
            <a:ext cx="4950371" cy="37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022" y="365125"/>
            <a:ext cx="5236778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5000" b="1" dirty="0"/>
              <a:t>What is Rankism?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806" y="1813034"/>
            <a:ext cx="6800194" cy="5044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Form of discrimination that can destroy an inclusive workforce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Abuses of power based upon rank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Includes workplace bullying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Leads to economic, financial, psychological harm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https://www.hrdive.com/news/expert-rankism-can-destroy-an-inclusive-workforce/417983/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5"/>
            <a:ext cx="5391806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4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37857" cy="41633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All forms of discrimination cause unnecessary suffering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1371600"/>
            <a:ext cx="5166974" cy="4848225"/>
          </a:xfrm>
        </p:spPr>
      </p:pic>
    </p:spTree>
    <p:extLst>
      <p:ext uri="{BB962C8B-B14F-4D97-AF65-F5344CB8AC3E}">
        <p14:creationId xmlns:p14="http://schemas.microsoft.com/office/powerpoint/2010/main" val="216749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A445-C288-416D-BE43-49140B8B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11" y="639990"/>
            <a:ext cx="10634133" cy="912739"/>
          </a:xfrm>
        </p:spPr>
        <p:txBody>
          <a:bodyPr>
            <a:normAutofit/>
          </a:bodyPr>
          <a:lstStyle>
            <a:defPPr marL="0" marR="0" indent="0" algn="l" defTabSz="765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38267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765353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1148029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153070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algn="ctr"/>
            <a:r>
              <a:rPr lang="en-US" sz="4400" dirty="0"/>
              <a:t>Diversity Action Plan &amp; Practices (DAPP) Pilot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E632C-AC82-4453-BEE9-E01675133C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54756" y="1984918"/>
            <a:ext cx="10780888" cy="4650055"/>
          </a:xfrm>
        </p:spPr>
        <p:txBody>
          <a:bodyPr>
            <a:noAutofit/>
          </a:bodyPr>
          <a:lstStyle>
            <a:defPPr marL="0" marR="0" indent="0" algn="l" defTabSz="76535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38267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marR="0" indent="765353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marR="0" indent="1148029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marR="0" indent="1530706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5pPr>
            <a:lvl6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6pPr>
            <a:lvl7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7pPr>
            <a:lvl8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8pPr>
            <a:lvl9pPr marL="0" marR="0" indent="0" algn="l" defTabSz="7653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4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The Diversity Action Pilot will require at least 3 phases</a:t>
            </a:r>
          </a:p>
          <a:p>
            <a:pPr algn="l"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</a:rPr>
              <a:t>Phase 1: Series of Workshops (2-3)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Introductory workshop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– What is the DAPP? Where are diversity statements being used? What are the general benefits and best practices?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Faculty Intensive workshop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– this workshop, tailored to each unit participating in the pilot, will feature document examples, discussion and a sharing/feedback session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Looking Forward workshop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(optional) – a final workshop will focus on polishing the document and best practices for maintaining and updating the DAPP as well as using the document as a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planning instrument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for development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7314D-3CDF-42F9-A1C2-2F2C566ABD9F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95047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8314-F37C-45FD-9A07-37AB1550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31" y="689374"/>
            <a:ext cx="8643938" cy="884039"/>
          </a:xfrm>
        </p:spPr>
        <p:txBody>
          <a:bodyPr>
            <a:normAutofit fontScale="90000"/>
          </a:bodyPr>
          <a:lstStyle/>
          <a:p>
            <a:r>
              <a:rPr lang="en-US" dirty="0"/>
              <a:t>DAPP Pilot: Phase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75F8-7704-409A-9214-FC011CABF10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20890" y="2088449"/>
            <a:ext cx="10905066" cy="4481683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5800" b="1" dirty="0">
                <a:solidFill>
                  <a:srgbClr val="C00000"/>
                </a:solidFill>
              </a:rPr>
              <a:t>Unit specific programming </a:t>
            </a: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– units will be encouraged (and sponsored?) to plan their own event(s) that support faculty DAPPs. This may include:</a:t>
            </a:r>
          </a:p>
          <a:p>
            <a:pPr marL="1143000" indent="-574675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Brown bag discussion(s)</a:t>
            </a:r>
          </a:p>
          <a:p>
            <a:pPr marL="1143000" indent="-574675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Invited speaker(s)</a:t>
            </a:r>
          </a:p>
          <a:p>
            <a:pPr marL="1143000" indent="-574675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Virtual events</a:t>
            </a:r>
          </a:p>
          <a:p>
            <a:pPr marL="1143000" indent="-574675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Training sessions (e.g., implicit bias, culturally relevant teaching practices, anti-racist pedagogy, &amp;c.)</a:t>
            </a:r>
          </a:p>
          <a:p>
            <a:pPr marL="1143000" indent="-574675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Participation in discipline specific workgroups or </a:t>
            </a:r>
            <a:r>
              <a:rPr lang="en-US" sz="5800" dirty="0" err="1">
                <a:solidFill>
                  <a:schemeClr val="tx1">
                    <a:lumMod val="50000"/>
                  </a:schemeClr>
                </a:solidFill>
              </a:rPr>
              <a:t>natl</a:t>
            </a:r>
            <a:r>
              <a:rPr lang="en-US" sz="5800" dirty="0">
                <a:solidFill>
                  <a:schemeClr val="tx1">
                    <a:lumMod val="50000"/>
                  </a:schemeClr>
                </a:solidFill>
              </a:rPr>
              <a:t>’ organizations involved in EDI practices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7C6C1-97E7-4F60-9426-1BFBD186EFF5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106489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51BE-3CEE-4DFC-B69D-BBF27543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31" y="694192"/>
            <a:ext cx="8643938" cy="884039"/>
          </a:xfrm>
        </p:spPr>
        <p:txBody>
          <a:bodyPr>
            <a:normAutofit fontScale="90000"/>
          </a:bodyPr>
          <a:lstStyle/>
          <a:p>
            <a:r>
              <a:rPr lang="en-US" dirty="0"/>
              <a:t>DAPP Pilot: Phase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CBAF6-EC44-4806-9FB1-DEFAD55D358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8622" y="2137183"/>
            <a:ext cx="10837334" cy="4371773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</a:rPr>
              <a:t>Resources Website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– to further support participating units, a resource website will be developed that includes information regarding…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inclusive teaching practices,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EDI training &amp; discussions (e.g., Friday Forums),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research methods &amp; tools (e.g., implicit bias training),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affinity groups and belonging,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community engaged learning,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student support groups &amp; U resource centers, </a:t>
            </a:r>
          </a:p>
          <a:p>
            <a:pPr marL="971550" indent="-457200" algn="l" defTabSz="857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mentoring practices …&amp;c.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8ABB59-3EF9-4FDD-8BAA-010FBFED0B7E}"/>
              </a:ext>
            </a:extLst>
          </p:cNvPr>
          <p:cNvCxnSpPr>
            <a:cxnSpLocks/>
          </p:cNvCxnSpPr>
          <p:nvPr/>
        </p:nvCxnSpPr>
        <p:spPr>
          <a:xfrm>
            <a:off x="801511" y="1706277"/>
            <a:ext cx="10588978" cy="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9811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Subtitle">
  <a:themeElements>
    <a:clrScheme name="Title &amp; Subtitle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6C7472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&amp; Subtitl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382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 Light</vt:lpstr>
      <vt:lpstr>Helvetica</vt:lpstr>
      <vt:lpstr>Office Theme</vt:lpstr>
      <vt:lpstr>Title &amp; Subtitle</vt:lpstr>
      <vt:lpstr>Senate Advisory Committee on Equity Diversity and Inclusion Our senate report and recommendations  for academic year 2021-2022 </vt:lpstr>
      <vt:lpstr>What is ageism?</vt:lpstr>
      <vt:lpstr>What is Rankism?</vt:lpstr>
      <vt:lpstr>All forms of discrimination cause unnecessary suffering</vt:lpstr>
      <vt:lpstr>Diversity Action Plan &amp; Practices (DAPP) Pilot</vt:lpstr>
      <vt:lpstr>DAPP Pilot: Phase 2</vt:lpstr>
      <vt:lpstr>DAPP Pilot: Phase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Advisory Committee on Equity Diversity and Inclusion</dc:title>
  <dc:creator>DDD</dc:creator>
  <cp:lastModifiedBy>DDD</cp:lastModifiedBy>
  <cp:revision>24</cp:revision>
  <dcterms:created xsi:type="dcterms:W3CDTF">2022-03-10T16:26:34Z</dcterms:created>
  <dcterms:modified xsi:type="dcterms:W3CDTF">2022-03-26T00:20:38Z</dcterms:modified>
</cp:coreProperties>
</file>