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62" r:id="rId2"/>
    <p:sldId id="263"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8"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018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677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79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724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361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734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314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8233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426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2/21/2022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063336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325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2/21/2022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82318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30B8C-59F1-47A6-94B1-C95D07E9289D}"/>
              </a:ext>
            </a:extLst>
          </p:cNvPr>
          <p:cNvSpPr>
            <a:spLocks noGrp="1"/>
          </p:cNvSpPr>
          <p:nvPr>
            <p:ph type="ctrTitle"/>
          </p:nvPr>
        </p:nvSpPr>
        <p:spPr/>
        <p:txBody>
          <a:bodyPr>
            <a:normAutofit fontScale="90000"/>
          </a:bodyPr>
          <a:lstStyle/>
          <a:p>
            <a:r>
              <a:rPr lang="en-US" dirty="0"/>
              <a:t>Senate Advisory Committee on Information Technology (SACIT)</a:t>
            </a:r>
            <a:br>
              <a:rPr lang="en-US" dirty="0"/>
            </a:br>
            <a:endParaRPr lang="en-US" dirty="0"/>
          </a:p>
        </p:txBody>
      </p:sp>
      <p:sp>
        <p:nvSpPr>
          <p:cNvPr id="3" name="Subtitle 2">
            <a:extLst>
              <a:ext uri="{FF2B5EF4-FFF2-40B4-BE49-F238E27FC236}">
                <a16:creationId xmlns:a16="http://schemas.microsoft.com/office/drawing/2014/main" id="{3F187CAC-46A6-457E-B482-B0A1E8E63FA8}"/>
              </a:ext>
            </a:extLst>
          </p:cNvPr>
          <p:cNvSpPr>
            <a:spLocks noGrp="1"/>
          </p:cNvSpPr>
          <p:nvPr>
            <p:ph type="subTitle" idx="1"/>
          </p:nvPr>
        </p:nvSpPr>
        <p:spPr/>
        <p:txBody>
          <a:bodyPr/>
          <a:lstStyle/>
          <a:p>
            <a:r>
              <a:rPr lang="en-US" dirty="0"/>
              <a:t>Phoebe b. McNeally, SACIT CHAIR</a:t>
            </a:r>
          </a:p>
          <a:p>
            <a:r>
              <a:rPr lang="en-US" dirty="0"/>
              <a:t>March 14, 2022</a:t>
            </a:r>
          </a:p>
        </p:txBody>
      </p:sp>
    </p:spTree>
    <p:extLst>
      <p:ext uri="{BB962C8B-B14F-4D97-AF65-F5344CB8AC3E}">
        <p14:creationId xmlns:p14="http://schemas.microsoft.com/office/powerpoint/2010/main" val="3992862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EFFA3-0E15-4244-9ED5-1419EE5999A6}"/>
              </a:ext>
            </a:extLst>
          </p:cNvPr>
          <p:cNvSpPr>
            <a:spLocks noGrp="1"/>
          </p:cNvSpPr>
          <p:nvPr>
            <p:ph type="title"/>
          </p:nvPr>
        </p:nvSpPr>
        <p:spPr/>
        <p:txBody>
          <a:bodyPr/>
          <a:lstStyle/>
          <a:p>
            <a:r>
              <a:rPr lang="en-US" dirty="0"/>
              <a:t>SACIT Charge</a:t>
            </a:r>
          </a:p>
        </p:txBody>
      </p:sp>
      <p:sp>
        <p:nvSpPr>
          <p:cNvPr id="3" name="Content Placeholder 2">
            <a:extLst>
              <a:ext uri="{FF2B5EF4-FFF2-40B4-BE49-F238E27FC236}">
                <a16:creationId xmlns:a16="http://schemas.microsoft.com/office/drawing/2014/main" id="{9861A79F-08D2-4EAE-8051-F6EAC8403D86}"/>
              </a:ext>
            </a:extLst>
          </p:cNvPr>
          <p:cNvSpPr>
            <a:spLocks noGrp="1"/>
          </p:cNvSpPr>
          <p:nvPr>
            <p:ph idx="1"/>
          </p:nvPr>
        </p:nvSpPr>
        <p:spPr/>
        <p:txBody>
          <a:bodyPr/>
          <a:lstStyle/>
          <a:p>
            <a:endParaRPr lang="en-US" sz="2400" dirty="0"/>
          </a:p>
          <a:p>
            <a:r>
              <a:rPr lang="en-US" sz="2800" dirty="0"/>
              <a:t>“The primary role of the Committee is to ensure ongoing robust communication among representatives of the University’s academic users of information technology (especially faculty and students), and administrators responsible for planning for, acquiring and deploying information technology resources.” </a:t>
            </a:r>
          </a:p>
          <a:p>
            <a:r>
              <a:rPr lang="en-US" dirty="0"/>
              <a:t> (University Policy 6.002 III D.1.I; https://regulations.utah.edu/academics/6-002.php)</a:t>
            </a:r>
          </a:p>
          <a:p>
            <a:endParaRPr lang="en-US" dirty="0"/>
          </a:p>
          <a:p>
            <a:endParaRPr lang="en-US" dirty="0"/>
          </a:p>
        </p:txBody>
      </p:sp>
    </p:spTree>
    <p:extLst>
      <p:ext uri="{BB962C8B-B14F-4D97-AF65-F5344CB8AC3E}">
        <p14:creationId xmlns:p14="http://schemas.microsoft.com/office/powerpoint/2010/main" val="219676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8746-0ECE-4FDC-840E-9DE1FA3452B8}"/>
              </a:ext>
            </a:extLst>
          </p:cNvPr>
          <p:cNvSpPr>
            <a:spLocks noGrp="1"/>
          </p:cNvSpPr>
          <p:nvPr>
            <p:ph type="title"/>
          </p:nvPr>
        </p:nvSpPr>
        <p:spPr/>
        <p:txBody>
          <a:bodyPr/>
          <a:lstStyle/>
          <a:p>
            <a:r>
              <a:rPr lang="en-US" dirty="0"/>
              <a:t>IT Governance Structure</a:t>
            </a:r>
          </a:p>
        </p:txBody>
      </p:sp>
      <p:pic>
        <p:nvPicPr>
          <p:cNvPr id="4" name="Content Placeholder 3">
            <a:extLst>
              <a:ext uri="{FF2B5EF4-FFF2-40B4-BE49-F238E27FC236}">
                <a16:creationId xmlns:a16="http://schemas.microsoft.com/office/drawing/2014/main" id="{39B1D355-8937-444B-AD5B-A55C3069B3FA}"/>
              </a:ext>
            </a:extLst>
          </p:cNvPr>
          <p:cNvPicPr>
            <a:picLocks noGrp="1" noChangeAspect="1"/>
          </p:cNvPicPr>
          <p:nvPr>
            <p:ph idx="1"/>
          </p:nvPr>
        </p:nvPicPr>
        <p:blipFill rotWithShape="1">
          <a:blip r:embed="rId2"/>
          <a:srcRect t="23707" b="11915"/>
          <a:stretch/>
        </p:blipFill>
        <p:spPr>
          <a:xfrm>
            <a:off x="2470830" y="1744579"/>
            <a:ext cx="7250341" cy="4494903"/>
          </a:xfrm>
          <a:prstGeom prst="rect">
            <a:avLst/>
          </a:prstGeom>
        </p:spPr>
      </p:pic>
      <p:sp>
        <p:nvSpPr>
          <p:cNvPr id="5" name="TextBox 4">
            <a:extLst>
              <a:ext uri="{FF2B5EF4-FFF2-40B4-BE49-F238E27FC236}">
                <a16:creationId xmlns:a16="http://schemas.microsoft.com/office/drawing/2014/main" id="{D50EE9AD-061A-469A-9FC6-C0AFE3786F7B}"/>
              </a:ext>
            </a:extLst>
          </p:cNvPr>
          <p:cNvSpPr txBox="1"/>
          <p:nvPr/>
        </p:nvSpPr>
        <p:spPr>
          <a:xfrm>
            <a:off x="2470829" y="6328611"/>
            <a:ext cx="5687326" cy="369332"/>
          </a:xfrm>
          <a:prstGeom prst="rect">
            <a:avLst/>
          </a:prstGeom>
          <a:noFill/>
        </p:spPr>
        <p:txBody>
          <a:bodyPr wrap="none" rtlCol="0">
            <a:spAutoFit/>
          </a:bodyPr>
          <a:lstStyle/>
          <a:p>
            <a:r>
              <a:rPr lang="en-US" dirty="0"/>
              <a:t>https://it.utah.edu/cio/it-governance-committees/index.php</a:t>
            </a:r>
          </a:p>
        </p:txBody>
      </p:sp>
    </p:spTree>
    <p:extLst>
      <p:ext uri="{BB962C8B-B14F-4D97-AF65-F5344CB8AC3E}">
        <p14:creationId xmlns:p14="http://schemas.microsoft.com/office/powerpoint/2010/main" val="2066769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9596F-09AB-4BA1-91AD-B009403E0753}"/>
              </a:ext>
            </a:extLst>
          </p:cNvPr>
          <p:cNvSpPr>
            <a:spLocks noGrp="1"/>
          </p:cNvSpPr>
          <p:nvPr>
            <p:ph type="title"/>
          </p:nvPr>
        </p:nvSpPr>
        <p:spPr/>
        <p:txBody>
          <a:bodyPr/>
          <a:lstStyle/>
          <a:p>
            <a:r>
              <a:rPr lang="en-US" dirty="0"/>
              <a:t>2021-2022 SACIT Activities</a:t>
            </a:r>
          </a:p>
        </p:txBody>
      </p:sp>
      <p:sp>
        <p:nvSpPr>
          <p:cNvPr id="3" name="Content Placeholder 2">
            <a:extLst>
              <a:ext uri="{FF2B5EF4-FFF2-40B4-BE49-F238E27FC236}">
                <a16:creationId xmlns:a16="http://schemas.microsoft.com/office/drawing/2014/main" id="{8F2EBB88-BCD2-4A05-A4F9-CC849DF8AF34}"/>
              </a:ext>
            </a:extLst>
          </p:cNvPr>
          <p:cNvSpPr>
            <a:spLocks noGrp="1"/>
          </p:cNvSpPr>
          <p:nvPr>
            <p:ph idx="1"/>
          </p:nvPr>
        </p:nvSpPr>
        <p:spPr>
          <a:xfrm>
            <a:off x="1141412" y="1949116"/>
            <a:ext cx="9905999" cy="4800600"/>
          </a:xfrm>
        </p:spPr>
        <p:txBody>
          <a:bodyPr>
            <a:normAutofit/>
          </a:bodyPr>
          <a:lstStyle/>
          <a:p>
            <a:r>
              <a:rPr lang="en-US" sz="2400" dirty="0"/>
              <a:t>Major proposal discussed:</a:t>
            </a:r>
          </a:p>
          <a:p>
            <a:pPr lvl="1"/>
            <a:r>
              <a:rPr lang="en-US" sz="2400" dirty="0"/>
              <a:t>Proposed Rule 5-050B, University Software Acquisition Approval</a:t>
            </a:r>
          </a:p>
          <a:p>
            <a:r>
              <a:rPr lang="en-US" sz="2400" dirty="0"/>
              <a:t>Meetings:</a:t>
            </a:r>
          </a:p>
          <a:p>
            <a:pPr lvl="1"/>
            <a:r>
              <a:rPr lang="en-US" sz="2400" dirty="0"/>
              <a:t>October 1, 2021 with Steve Hess (CIO), Ken Pink (Deputy CIO), Corey Roach </a:t>
            </a:r>
          </a:p>
          <a:p>
            <a:pPr lvl="1"/>
            <a:r>
              <a:rPr lang="en-US" sz="2400" dirty="0"/>
              <a:t>December 3, 2021 with Steve Hess (CIO), Corey Roach (CISO) David Packham (UIT), Jon Thomas (UIT)</a:t>
            </a:r>
          </a:p>
          <a:p>
            <a:pPr lvl="1"/>
            <a:r>
              <a:rPr lang="en-US" sz="2400" dirty="0"/>
              <a:t>January 7, 2022 - with Steve Hess (CIO), Ken Pink (Deputy CIO), Corey Roach (CISO) </a:t>
            </a:r>
          </a:p>
          <a:p>
            <a:pPr lvl="1"/>
            <a:r>
              <a:rPr lang="en-US" sz="2400" dirty="0"/>
              <a:t>February 4, 2022 with Steve Hess (CIO), Ken Pink (Deputy CIO), Corey Roach (CISO) David Packham (UIT)</a:t>
            </a:r>
          </a:p>
          <a:p>
            <a:pPr lvl="1"/>
            <a:r>
              <a:rPr lang="en-US" sz="2400" dirty="0"/>
              <a:t>March 4, 2022 and April 1, 2022 (scheduled)</a:t>
            </a:r>
          </a:p>
        </p:txBody>
      </p:sp>
    </p:spTree>
    <p:extLst>
      <p:ext uri="{BB962C8B-B14F-4D97-AF65-F5344CB8AC3E}">
        <p14:creationId xmlns:p14="http://schemas.microsoft.com/office/powerpoint/2010/main" val="4052011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D838-AC93-445D-A078-1904EE859AD3}"/>
              </a:ext>
            </a:extLst>
          </p:cNvPr>
          <p:cNvSpPr>
            <a:spLocks noGrp="1"/>
          </p:cNvSpPr>
          <p:nvPr>
            <p:ph type="title"/>
          </p:nvPr>
        </p:nvSpPr>
        <p:spPr/>
        <p:txBody>
          <a:bodyPr/>
          <a:lstStyle/>
          <a:p>
            <a:r>
              <a:rPr lang="en-US" dirty="0"/>
              <a:t>Proposed Rule 5-050b</a:t>
            </a:r>
          </a:p>
        </p:txBody>
      </p:sp>
      <p:sp>
        <p:nvSpPr>
          <p:cNvPr id="3" name="Content Placeholder 2">
            <a:extLst>
              <a:ext uri="{FF2B5EF4-FFF2-40B4-BE49-F238E27FC236}">
                <a16:creationId xmlns:a16="http://schemas.microsoft.com/office/drawing/2014/main" id="{3FAC858B-9864-4EA5-A95D-B86BAE674499}"/>
              </a:ext>
            </a:extLst>
          </p:cNvPr>
          <p:cNvSpPr>
            <a:spLocks noGrp="1"/>
          </p:cNvSpPr>
          <p:nvPr>
            <p:ph idx="1"/>
          </p:nvPr>
        </p:nvSpPr>
        <p:spPr>
          <a:xfrm>
            <a:off x="1141412" y="2249486"/>
            <a:ext cx="10204367" cy="4428040"/>
          </a:xfrm>
        </p:spPr>
        <p:txBody>
          <a:bodyPr/>
          <a:lstStyle/>
          <a:p>
            <a:pPr marL="201168" lvl="1" indent="0">
              <a:buNone/>
            </a:pPr>
            <a:r>
              <a:rPr lang="en-US" sz="2400" dirty="0"/>
              <a:t>Background: </a:t>
            </a:r>
          </a:p>
          <a:p>
            <a:pPr lvl="2"/>
            <a:r>
              <a:rPr lang="en-US" sz="2400" dirty="0"/>
              <a:t>Required by the 2018 State IT Security Audit report (received in 2019)</a:t>
            </a:r>
          </a:p>
          <a:p>
            <a:pPr lvl="2"/>
            <a:r>
              <a:rPr lang="en-US" sz="2400" dirty="0"/>
              <a:t>Addresses the ever increasing software cyber security concerns</a:t>
            </a:r>
          </a:p>
          <a:p>
            <a:pPr marL="384048" lvl="2" indent="0">
              <a:buNone/>
            </a:pPr>
            <a:endParaRPr lang="en-US" sz="2400" dirty="0"/>
          </a:p>
          <a:p>
            <a:pPr marL="201168" lvl="1" indent="0">
              <a:buNone/>
            </a:pPr>
            <a:r>
              <a:rPr lang="en-US" sz="2400" dirty="0"/>
              <a:t>Purpose:</a:t>
            </a:r>
          </a:p>
          <a:p>
            <a:pPr lvl="2"/>
            <a:r>
              <a:rPr lang="en-US" sz="2400" dirty="0"/>
              <a:t>“to provide the University the opportunity to review the security and accessibility of all software purchased, leased or developed by the University to ensure it meets current Information Security and Accessibility standards as determined by University Information Technology (UIT).  “</a:t>
            </a:r>
          </a:p>
          <a:p>
            <a:pPr lvl="2"/>
            <a:endParaRPr lang="en-US" dirty="0"/>
          </a:p>
          <a:p>
            <a:pPr lvl="1"/>
            <a:endParaRPr lang="en-US" dirty="0"/>
          </a:p>
        </p:txBody>
      </p:sp>
    </p:spTree>
    <p:extLst>
      <p:ext uri="{BB962C8B-B14F-4D97-AF65-F5344CB8AC3E}">
        <p14:creationId xmlns:p14="http://schemas.microsoft.com/office/powerpoint/2010/main" val="3755252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78056-A0C9-4C6C-8200-C37B595A4391}"/>
              </a:ext>
            </a:extLst>
          </p:cNvPr>
          <p:cNvSpPr>
            <a:spLocks noGrp="1"/>
          </p:cNvSpPr>
          <p:nvPr>
            <p:ph type="title"/>
          </p:nvPr>
        </p:nvSpPr>
        <p:spPr/>
        <p:txBody>
          <a:bodyPr/>
          <a:lstStyle/>
          <a:p>
            <a:r>
              <a:rPr lang="en-US" dirty="0"/>
              <a:t>Proposed Rule 5-050b Continued</a:t>
            </a:r>
          </a:p>
        </p:txBody>
      </p:sp>
      <p:sp>
        <p:nvSpPr>
          <p:cNvPr id="3" name="Content Placeholder 2">
            <a:extLst>
              <a:ext uri="{FF2B5EF4-FFF2-40B4-BE49-F238E27FC236}">
                <a16:creationId xmlns:a16="http://schemas.microsoft.com/office/drawing/2014/main" id="{2FAED1FF-09E3-482B-ADCA-9D7B1CC411CD}"/>
              </a:ext>
            </a:extLst>
          </p:cNvPr>
          <p:cNvSpPr>
            <a:spLocks noGrp="1"/>
          </p:cNvSpPr>
          <p:nvPr>
            <p:ph idx="1"/>
          </p:nvPr>
        </p:nvSpPr>
        <p:spPr>
          <a:xfrm>
            <a:off x="1141412" y="2033338"/>
            <a:ext cx="9905999" cy="4206144"/>
          </a:xfrm>
        </p:spPr>
        <p:txBody>
          <a:bodyPr>
            <a:normAutofit fontScale="92500" lnSpcReduction="10000"/>
          </a:bodyPr>
          <a:lstStyle/>
          <a:p>
            <a:r>
              <a:rPr lang="en-US" sz="2600" dirty="0"/>
              <a:t>Key components:</a:t>
            </a:r>
          </a:p>
          <a:p>
            <a:pPr lvl="1"/>
            <a:r>
              <a:rPr lang="en-US" sz="2600" dirty="0"/>
              <a:t>Applies to all units of the University of Utah for all software acquisitions</a:t>
            </a:r>
          </a:p>
          <a:p>
            <a:pPr lvl="1"/>
            <a:r>
              <a:rPr lang="en-US" sz="2600" dirty="0"/>
              <a:t>Requires the completion of Educause HECVAT, mandatory questions document and UIT security review and approval prior to acquisition</a:t>
            </a:r>
          </a:p>
          <a:p>
            <a:pPr lvl="1"/>
            <a:r>
              <a:rPr lang="en-US" sz="2600" b="1" dirty="0"/>
              <a:t>Required</a:t>
            </a:r>
            <a:r>
              <a:rPr lang="en-US" sz="2600" dirty="0"/>
              <a:t> for all software that accesses, manipulates, creates or stores restricted data as outlined in University Policy 4-004c</a:t>
            </a:r>
          </a:p>
          <a:p>
            <a:pPr lvl="1"/>
            <a:r>
              <a:rPr lang="en-US" sz="2600" b="1" dirty="0"/>
              <a:t>Recommended</a:t>
            </a:r>
            <a:r>
              <a:rPr lang="en-US" sz="2600" dirty="0"/>
              <a:t> for all software that accesses, manipulates, creates or stores sensitive data as outlined in University Policy 4-004c</a:t>
            </a:r>
          </a:p>
          <a:p>
            <a:pPr lvl="1"/>
            <a:r>
              <a:rPr lang="en-US" sz="2600" dirty="0"/>
              <a:t>Does not apply to software residing in a University approved Protected Environment or an environment not attached to the public internet or outside the unit</a:t>
            </a:r>
          </a:p>
          <a:p>
            <a:r>
              <a:rPr lang="en-US" sz="2600" dirty="0"/>
              <a:t>Committee approved:  11 yes, 0 no, 1 abstain, 1 absent</a:t>
            </a:r>
          </a:p>
          <a:p>
            <a:pPr lvl="1"/>
            <a:endParaRPr lang="en-US" dirty="0"/>
          </a:p>
        </p:txBody>
      </p:sp>
    </p:spTree>
    <p:extLst>
      <p:ext uri="{BB962C8B-B14F-4D97-AF65-F5344CB8AC3E}">
        <p14:creationId xmlns:p14="http://schemas.microsoft.com/office/powerpoint/2010/main" val="1256779746"/>
      </p:ext>
    </p:extLst>
  </p:cSld>
  <p:clrMapOvr>
    <a:masterClrMapping/>
  </p:clrMapOvr>
</p:sld>
</file>

<file path=ppt/theme/theme1.xml><?xml version="1.0" encoding="utf-8"?>
<a:theme xmlns:a="http://schemas.openxmlformats.org/drawingml/2006/main" name="Retrospect">
  <a:themeElements>
    <a:clrScheme name="Custom 3">
      <a:dk1>
        <a:sysClr val="windowText" lastClr="000000"/>
      </a:dk1>
      <a:lt1>
        <a:sysClr val="window" lastClr="FFFFFF"/>
      </a:lt1>
      <a:dk2>
        <a:srgbClr val="696464"/>
      </a:dk2>
      <a:lt2>
        <a:srgbClr val="E9E5DC"/>
      </a:lt2>
      <a:accent1>
        <a:srgbClr val="3F3F3F"/>
      </a:accent1>
      <a:accent2>
        <a:srgbClr val="BF0000"/>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1142</TotalTime>
  <Words>421</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Senate Advisory Committee on Information Technology (SACIT) </vt:lpstr>
      <vt:lpstr>SACIT Charge</vt:lpstr>
      <vt:lpstr>IT Governance Structure</vt:lpstr>
      <vt:lpstr>2021-2022 SACIT Activities</vt:lpstr>
      <vt:lpstr>Proposed Rule 5-050b</vt:lpstr>
      <vt:lpstr>Proposed Rule 5-050b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advisory committee on Information Technology (SACIT) Annual Report</dc:title>
  <dc:creator>Phoebe Mcneally</dc:creator>
  <cp:lastModifiedBy>Phoebe Mcneally</cp:lastModifiedBy>
  <cp:revision>14</cp:revision>
  <dcterms:created xsi:type="dcterms:W3CDTF">2022-02-21T19:28:40Z</dcterms:created>
  <dcterms:modified xsi:type="dcterms:W3CDTF">2022-02-22T16:25:05Z</dcterms:modified>
</cp:coreProperties>
</file>