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5"/>
  </p:normalViewPr>
  <p:slideViewPr>
    <p:cSldViewPr snapToGrid="0" snapToObjects="1">
      <p:cViewPr varScale="1">
        <p:scale>
          <a:sx n="127" d="100"/>
          <a:sy n="127"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1A267-31E2-C646-9EC0-D65C295A1C23}" type="datetimeFigureOut">
              <a:rPr lang="en-US" smtClean="0"/>
              <a:t>4/7/23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CA180-8BE5-224D-9089-726296F4942A}" type="slidenum">
              <a:rPr lang="en-US" smtClean="0"/>
              <a:t>‹#›</a:t>
            </a:fld>
            <a:endParaRPr lang="en-US"/>
          </a:p>
        </p:txBody>
      </p:sp>
    </p:spTree>
    <p:extLst>
      <p:ext uri="{BB962C8B-B14F-4D97-AF65-F5344CB8AC3E}">
        <p14:creationId xmlns:p14="http://schemas.microsoft.com/office/powerpoint/2010/main" val="178370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3199-81FF-AC49-BE97-8C14D3ED5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AA3C4E-03FB-504A-9344-1886E7B14A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A7A4D0-7AD6-7C4D-B0E3-FBCA5DFAE128}"/>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EDFCCF3E-C810-8D4A-9FC8-F00A01C4F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6E6FA-C03C-C546-BBD6-5056F70192CF}"/>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187961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1B410-8558-9647-9972-1117B6773A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62AC1B-2AEF-974E-83EA-9D89DFEE13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1C24A-F265-524F-99BB-8A6B0835B4D7}"/>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727164B2-FEC4-AE4D-983D-443414C38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ED2CC-CBE7-7740-861D-91C015EAC56C}"/>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94937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BC160A-6203-4845-ADBD-585A789949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29F140-115A-904C-8813-F241352685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2AF75-F39E-B741-99CC-6DD0CA5D0692}"/>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F2F236DC-2EF3-F344-8E8B-A87E68A152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23734-9135-9B49-B507-FE5A654720E4}"/>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413587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4EFD9-7B6F-8E46-9096-6F0843940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A714B-F30A-3E46-BEC1-8E04834F2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ED0D1-80AF-604C-B112-9E6E90CA76DC}"/>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5DD2AE00-1C9B-8246-A4FF-9E0D66E5E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905DB-B617-FA46-AC25-181F256F3054}"/>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47650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93B1D-AB3C-0C4F-86A7-976B5C259C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A459E7-C416-F94D-939F-4588200D3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532C01-2ED4-2D4B-8BD0-6195E180AF83}"/>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364DB507-5B29-5E46-A8CD-DF2C73582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CF3EF-87F1-A64B-A695-C89B282992E8}"/>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255220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97A8-5293-7E40-AAEA-13505EB454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3C390-DD7D-8844-AA3A-C826789A01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8BF428-2928-E74B-9CDE-C1E21A3725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19399B-A683-B247-A216-FE5801482824}"/>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6" name="Footer Placeholder 5">
            <a:extLst>
              <a:ext uri="{FF2B5EF4-FFF2-40B4-BE49-F238E27FC236}">
                <a16:creationId xmlns:a16="http://schemas.microsoft.com/office/drawing/2014/main" id="{F45EC313-304E-6846-965F-AF2DF405FA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B7542-F026-154E-87F5-4B35D8B8F614}"/>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4086747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4353D-BAB7-9249-876A-CECC1B5A19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57995E-5DA0-DA42-9853-9AD442F580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66626-1169-AB43-AD43-F9989C0804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61860B-72BF-0D43-9098-246FA819B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764854-0C62-FD4A-A8E6-7BCE2766C6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6808CE-9D7E-A240-8E36-F577E2DB5D29}"/>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8" name="Footer Placeholder 7">
            <a:extLst>
              <a:ext uri="{FF2B5EF4-FFF2-40B4-BE49-F238E27FC236}">
                <a16:creationId xmlns:a16="http://schemas.microsoft.com/office/drawing/2014/main" id="{9DB452B4-D716-EB48-AD0F-AE5CD9CECE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795A86-3CF7-DD40-9FE5-D6E404C8C5F6}"/>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307692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2F63-3A74-524E-9783-0AE18A5FD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05C225-59BA-5E4E-818B-063D90298924}"/>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4" name="Footer Placeholder 3">
            <a:extLst>
              <a:ext uri="{FF2B5EF4-FFF2-40B4-BE49-F238E27FC236}">
                <a16:creationId xmlns:a16="http://schemas.microsoft.com/office/drawing/2014/main" id="{739BFFE3-A5FB-BC47-AF70-C8C2E25E9C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60C929-40D0-BA44-9489-C1721242487B}"/>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2845847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4A235C-7644-2D4C-ACDC-2DF3A362041B}"/>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3" name="Footer Placeholder 2">
            <a:extLst>
              <a:ext uri="{FF2B5EF4-FFF2-40B4-BE49-F238E27FC236}">
                <a16:creationId xmlns:a16="http://schemas.microsoft.com/office/drawing/2014/main" id="{700649BA-9E17-0E46-8AC3-59CA40409E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F9334F-2AEC-554D-BDDE-F94B2E01DE8A}"/>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241462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C13FF-EE09-CF40-892B-ABBC1AD8B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1630FE-5ECC-5B4A-8401-810361A7E0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9807C7-0247-ED4D-A697-0594AC99F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94664-0EAA-AE41-99E9-C317CCA3DDB0}"/>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6" name="Footer Placeholder 5">
            <a:extLst>
              <a:ext uri="{FF2B5EF4-FFF2-40B4-BE49-F238E27FC236}">
                <a16:creationId xmlns:a16="http://schemas.microsoft.com/office/drawing/2014/main" id="{4986E170-68E9-E74C-9765-3494BF4C4D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ACD24-6B9A-864B-B945-86FA46C038B6}"/>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12584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9CAD-DF19-6942-A12C-A588BBA14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6F395C-075C-8346-B1D6-1FE180674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977D2E-F9A2-3A40-96D7-2CA095A482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D94B5-62F8-EA4B-AC05-E4982BA16B25}"/>
              </a:ext>
            </a:extLst>
          </p:cNvPr>
          <p:cNvSpPr>
            <a:spLocks noGrp="1"/>
          </p:cNvSpPr>
          <p:nvPr>
            <p:ph type="dt" sz="half" idx="10"/>
          </p:nvPr>
        </p:nvSpPr>
        <p:spPr/>
        <p:txBody>
          <a:bodyPr/>
          <a:lstStyle/>
          <a:p>
            <a:fld id="{4B9F837D-6740-1C40-B345-E8DF85AD2B71}" type="datetimeFigureOut">
              <a:rPr lang="en-US" smtClean="0"/>
              <a:t>4/7/23</a:t>
            </a:fld>
            <a:endParaRPr lang="en-US"/>
          </a:p>
        </p:txBody>
      </p:sp>
      <p:sp>
        <p:nvSpPr>
          <p:cNvPr id="6" name="Footer Placeholder 5">
            <a:extLst>
              <a:ext uri="{FF2B5EF4-FFF2-40B4-BE49-F238E27FC236}">
                <a16:creationId xmlns:a16="http://schemas.microsoft.com/office/drawing/2014/main" id="{8EF5623A-0C38-B542-8561-72C0A2CB6F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48C41E-AA0B-8542-89F1-8F6070D1A82F}"/>
              </a:ext>
            </a:extLst>
          </p:cNvPr>
          <p:cNvSpPr>
            <a:spLocks noGrp="1"/>
          </p:cNvSpPr>
          <p:nvPr>
            <p:ph type="sldNum" sz="quarter" idx="12"/>
          </p:nvPr>
        </p:nvSpPr>
        <p:spPr/>
        <p:txBody>
          <a:bodyPr/>
          <a:lstStyle/>
          <a:p>
            <a:fld id="{2B462F2B-3ED7-2A4F-B7EF-A3450197CF08}" type="slidenum">
              <a:rPr lang="en-US" smtClean="0"/>
              <a:t>‹#›</a:t>
            </a:fld>
            <a:endParaRPr lang="en-US"/>
          </a:p>
        </p:txBody>
      </p:sp>
    </p:spTree>
    <p:extLst>
      <p:ext uri="{BB962C8B-B14F-4D97-AF65-F5344CB8AC3E}">
        <p14:creationId xmlns:p14="http://schemas.microsoft.com/office/powerpoint/2010/main" val="186550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16C751-3C97-AB43-B759-E9B0A44EFE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238984-0335-7B48-8B7B-1033D73D3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09815-8E72-424D-A9DB-1131962D1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F837D-6740-1C40-B345-E8DF85AD2B71}" type="datetimeFigureOut">
              <a:rPr lang="en-US" smtClean="0"/>
              <a:t>4/7/23</a:t>
            </a:fld>
            <a:endParaRPr lang="en-US"/>
          </a:p>
        </p:txBody>
      </p:sp>
      <p:sp>
        <p:nvSpPr>
          <p:cNvPr id="5" name="Footer Placeholder 4">
            <a:extLst>
              <a:ext uri="{FF2B5EF4-FFF2-40B4-BE49-F238E27FC236}">
                <a16:creationId xmlns:a16="http://schemas.microsoft.com/office/drawing/2014/main" id="{2BF9472E-29F5-E042-BFED-BAE6151E1A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F76756-5D86-0E49-9A72-C0227C515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62F2B-3ED7-2A4F-B7EF-A3450197CF08}" type="slidenum">
              <a:rPr lang="en-US" smtClean="0"/>
              <a:t>‹#›</a:t>
            </a:fld>
            <a:endParaRPr lang="en-US"/>
          </a:p>
        </p:txBody>
      </p:sp>
    </p:spTree>
    <p:extLst>
      <p:ext uri="{BB962C8B-B14F-4D97-AF65-F5344CB8AC3E}">
        <p14:creationId xmlns:p14="http://schemas.microsoft.com/office/powerpoint/2010/main" val="3542757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7A11-9CDB-7841-BD66-C2C20D306B1E}"/>
              </a:ext>
            </a:extLst>
          </p:cNvPr>
          <p:cNvSpPr>
            <a:spLocks noGrp="1"/>
          </p:cNvSpPr>
          <p:nvPr>
            <p:ph type="ctrTitle"/>
          </p:nvPr>
        </p:nvSpPr>
        <p:spPr/>
        <p:txBody>
          <a:bodyPr>
            <a:normAutofit fontScale="90000"/>
          </a:bodyPr>
          <a:lstStyle/>
          <a:p>
            <a:r>
              <a:rPr lang="en-US" b="1" dirty="0"/>
              <a:t>Senate Committee on Academic Freedom and Faculty Rights</a:t>
            </a:r>
            <a:endParaRPr lang="en-US" dirty="0"/>
          </a:p>
        </p:txBody>
      </p:sp>
      <p:sp>
        <p:nvSpPr>
          <p:cNvPr id="3" name="Subtitle 2">
            <a:extLst>
              <a:ext uri="{FF2B5EF4-FFF2-40B4-BE49-F238E27FC236}">
                <a16:creationId xmlns:a16="http://schemas.microsoft.com/office/drawing/2014/main" id="{8933E14A-626F-944F-9486-2BCE1FC6EFD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0014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CD2C-9FE2-9A45-BA5D-AA15EC32780A}"/>
              </a:ext>
            </a:extLst>
          </p:cNvPr>
          <p:cNvSpPr>
            <a:spLocks noGrp="1"/>
          </p:cNvSpPr>
          <p:nvPr>
            <p:ph type="title"/>
          </p:nvPr>
        </p:nvSpPr>
        <p:spPr/>
        <p:txBody>
          <a:bodyPr/>
          <a:lstStyle/>
          <a:p>
            <a:r>
              <a:rPr lang="en-US" b="1" dirty="0"/>
              <a:t>Committee’s role</a:t>
            </a:r>
          </a:p>
        </p:txBody>
      </p:sp>
      <p:sp>
        <p:nvSpPr>
          <p:cNvPr id="3" name="Content Placeholder 2">
            <a:extLst>
              <a:ext uri="{FF2B5EF4-FFF2-40B4-BE49-F238E27FC236}">
                <a16:creationId xmlns:a16="http://schemas.microsoft.com/office/drawing/2014/main" id="{5E8EED14-EC8D-3546-AA86-E95ED6DCBE46}"/>
              </a:ext>
            </a:extLst>
          </p:cNvPr>
          <p:cNvSpPr>
            <a:spLocks noGrp="1"/>
          </p:cNvSpPr>
          <p:nvPr>
            <p:ph idx="1"/>
          </p:nvPr>
        </p:nvSpPr>
        <p:spPr/>
        <p:txBody>
          <a:bodyPr/>
          <a:lstStyle/>
          <a:p>
            <a:pPr marL="0" indent="0">
              <a:buNone/>
            </a:pPr>
            <a:r>
              <a:rPr lang="en-US" dirty="0"/>
              <a:t>The Senate Committee on Academic Freedom and Faculty Rights (SCAFFR) reports to the Academic Senate on issues related to academic freedom, faculty rights, and academic grievances. The committee keeps fully informed on the most important controversies on academic freedom and faculty rights in higher education, surveys problems of academic freedom and faculty rights at the University of Utah, and informs the Senate on these matters in its annual report.</a:t>
            </a:r>
          </a:p>
        </p:txBody>
      </p:sp>
    </p:spTree>
    <p:extLst>
      <p:ext uri="{BB962C8B-B14F-4D97-AF65-F5344CB8AC3E}">
        <p14:creationId xmlns:p14="http://schemas.microsoft.com/office/powerpoint/2010/main" val="229086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14B2-2C84-5243-AF5A-B61B43EB74E8}"/>
              </a:ext>
            </a:extLst>
          </p:cNvPr>
          <p:cNvSpPr>
            <a:spLocks noGrp="1"/>
          </p:cNvSpPr>
          <p:nvPr>
            <p:ph type="title"/>
          </p:nvPr>
        </p:nvSpPr>
        <p:spPr/>
        <p:txBody>
          <a:bodyPr/>
          <a:lstStyle/>
          <a:p>
            <a:r>
              <a:rPr lang="en-US" b="1" dirty="0"/>
              <a:t>Powers &amp; Duties</a:t>
            </a:r>
            <a:endParaRPr lang="en-US" dirty="0"/>
          </a:p>
        </p:txBody>
      </p:sp>
      <p:sp>
        <p:nvSpPr>
          <p:cNvPr id="3" name="Content Placeholder 2">
            <a:extLst>
              <a:ext uri="{FF2B5EF4-FFF2-40B4-BE49-F238E27FC236}">
                <a16:creationId xmlns:a16="http://schemas.microsoft.com/office/drawing/2014/main" id="{44967F60-459B-284B-BD1C-4F0ECFC81C68}"/>
              </a:ext>
            </a:extLst>
          </p:cNvPr>
          <p:cNvSpPr>
            <a:spLocks noGrp="1"/>
          </p:cNvSpPr>
          <p:nvPr>
            <p:ph idx="1"/>
          </p:nvPr>
        </p:nvSpPr>
        <p:spPr/>
        <p:txBody>
          <a:bodyPr/>
          <a:lstStyle/>
          <a:p>
            <a:r>
              <a:rPr lang="en-US" dirty="0"/>
              <a:t>Investigates issues of academic freedom at the university</a:t>
            </a:r>
          </a:p>
          <a:p>
            <a:r>
              <a:rPr lang="en-US" dirty="0"/>
              <a:t>Reviews, determines merit, and advises in response to grievances brought by members of the University academic community</a:t>
            </a:r>
          </a:p>
          <a:p>
            <a:r>
              <a:rPr lang="en-US" dirty="0"/>
              <a:t>Hears academic freedom matters referred by the president of the university or the Consolidated Hearing Committee</a:t>
            </a:r>
          </a:p>
          <a:p>
            <a:r>
              <a:rPr lang="en-US" dirty="0"/>
              <a:t>Oversees the Code of Faculty Rights &amp; Responsibilities</a:t>
            </a:r>
          </a:p>
          <a:p>
            <a:r>
              <a:rPr lang="en-US" dirty="0"/>
              <a:t>Submits annual report to the Academic Senate</a:t>
            </a:r>
          </a:p>
        </p:txBody>
      </p:sp>
    </p:spTree>
    <p:extLst>
      <p:ext uri="{BB962C8B-B14F-4D97-AF65-F5344CB8AC3E}">
        <p14:creationId xmlns:p14="http://schemas.microsoft.com/office/powerpoint/2010/main" val="85754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449600-9DB6-8E49-81A6-C25AC31DCE92}"/>
              </a:ext>
            </a:extLst>
          </p:cNvPr>
          <p:cNvSpPr>
            <a:spLocks noGrp="1"/>
          </p:cNvSpPr>
          <p:nvPr>
            <p:ph type="title"/>
          </p:nvPr>
        </p:nvSpPr>
        <p:spPr/>
        <p:txBody>
          <a:bodyPr/>
          <a:lstStyle/>
          <a:p>
            <a:r>
              <a:rPr lang="en-US" dirty="0"/>
              <a:t>Review one complaint</a:t>
            </a:r>
          </a:p>
        </p:txBody>
      </p:sp>
      <p:sp>
        <p:nvSpPr>
          <p:cNvPr id="5" name="Text Placeholder 4">
            <a:extLst>
              <a:ext uri="{FF2B5EF4-FFF2-40B4-BE49-F238E27FC236}">
                <a16:creationId xmlns:a16="http://schemas.microsoft.com/office/drawing/2014/main" id="{B614E195-B1ED-8B44-A33D-B5EBAA6CFBBD}"/>
              </a:ext>
            </a:extLst>
          </p:cNvPr>
          <p:cNvSpPr>
            <a:spLocks noGrp="1"/>
          </p:cNvSpPr>
          <p:nvPr>
            <p:ph type="body" idx="1"/>
          </p:nvPr>
        </p:nvSpPr>
        <p:spPr/>
        <p:txBody>
          <a:bodyPr/>
          <a:lstStyle/>
          <a:p>
            <a:r>
              <a:rPr lang="en-US" dirty="0"/>
              <a:t>The final report/statement is submitted to the senate</a:t>
            </a:r>
          </a:p>
        </p:txBody>
      </p:sp>
    </p:spTree>
    <p:extLst>
      <p:ext uri="{BB962C8B-B14F-4D97-AF65-F5344CB8AC3E}">
        <p14:creationId xmlns:p14="http://schemas.microsoft.com/office/powerpoint/2010/main" val="89305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70BA31-041F-B44E-A272-4F69CA4E7FAB}"/>
              </a:ext>
            </a:extLst>
          </p:cNvPr>
          <p:cNvSpPr>
            <a:spLocks noGrp="1"/>
          </p:cNvSpPr>
          <p:nvPr>
            <p:ph type="title"/>
          </p:nvPr>
        </p:nvSpPr>
        <p:spPr/>
        <p:txBody>
          <a:bodyPr/>
          <a:lstStyle/>
          <a:p>
            <a:r>
              <a:rPr lang="en-US" dirty="0"/>
              <a:t>Other concerns:</a:t>
            </a:r>
          </a:p>
        </p:txBody>
      </p:sp>
      <p:sp>
        <p:nvSpPr>
          <p:cNvPr id="5" name="Content Placeholder 4">
            <a:extLst>
              <a:ext uri="{FF2B5EF4-FFF2-40B4-BE49-F238E27FC236}">
                <a16:creationId xmlns:a16="http://schemas.microsoft.com/office/drawing/2014/main" id="{AAD84B44-F0E9-074B-87DF-097C6EC6A831}"/>
              </a:ext>
            </a:extLst>
          </p:cNvPr>
          <p:cNvSpPr>
            <a:spLocks noGrp="1"/>
          </p:cNvSpPr>
          <p:nvPr>
            <p:ph idx="1"/>
          </p:nvPr>
        </p:nvSpPr>
        <p:spPr/>
        <p:txBody>
          <a:bodyPr>
            <a:normAutofit/>
          </a:bodyPr>
          <a:lstStyle/>
          <a:p>
            <a:r>
              <a:rPr lang="en-US" dirty="0"/>
              <a:t>The current participation/attendance rate of SCAFFR is low. This seems to be lowest in my tenure since 2020. </a:t>
            </a:r>
          </a:p>
          <a:p>
            <a:r>
              <a:rPr lang="en-US" dirty="0"/>
              <a:t>Mike did a roster update by contacting committee members via email. Whereas some expressed their willingness to stay in the committee, only the members who attended the meeting responded to this statement. </a:t>
            </a:r>
            <a:br>
              <a:rPr lang="en-US"/>
            </a:br>
            <a:endParaRPr lang="en-US" dirty="0"/>
          </a:p>
        </p:txBody>
      </p:sp>
    </p:spTree>
    <p:extLst>
      <p:ext uri="{BB962C8B-B14F-4D97-AF65-F5344CB8AC3E}">
        <p14:creationId xmlns:p14="http://schemas.microsoft.com/office/powerpoint/2010/main" val="4051735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222</Words>
  <Application>Microsoft Macintosh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Senate Committee on Academic Freedom and Faculty Rights</vt:lpstr>
      <vt:lpstr>Committee’s role</vt:lpstr>
      <vt:lpstr>Powers &amp; Duties</vt:lpstr>
      <vt:lpstr>Review one complaint</vt:lpstr>
      <vt:lpstr>Other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Committee on Academic Freedom and Faculty Rights</dc:title>
  <dc:creator>LIEN FAN SHEN</dc:creator>
  <cp:lastModifiedBy>LIEN FAN SHEN</cp:lastModifiedBy>
  <cp:revision>5</cp:revision>
  <dcterms:created xsi:type="dcterms:W3CDTF">2021-10-21T20:23:50Z</dcterms:created>
  <dcterms:modified xsi:type="dcterms:W3CDTF">2023-04-07T17:13:49Z</dcterms:modified>
</cp:coreProperties>
</file>