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67" r:id="rId4"/>
    <p:sldId id="270" r:id="rId5"/>
    <p:sldId id="2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90" d="100"/>
          <a:sy n="90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930"/>
            <a:ext cx="12192000" cy="686693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333375" y="4804174"/>
            <a:ext cx="11525251" cy="8840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3375" y="5679281"/>
            <a:ext cx="11525251" cy="8483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693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33375" y="2268143"/>
            <a:ext cx="11525251" cy="232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199"/>
            <a:ext cx="109728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799" y="6171685"/>
            <a:ext cx="2844803" cy="36933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0" marR="0" indent="3429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0" marR="0" indent="6858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0" marR="0" indent="10287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0" marR="0" indent="13716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titleStyle>
    <p:bodyStyle>
      <a:lvl1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0" marR="0" indent="3429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0" marR="0" indent="6858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0" marR="0" indent="10287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0" marR="0" indent="13716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E964-597F-AABB-B5F4-E80F6CD61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5038090"/>
            <a:ext cx="11525251" cy="133081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Annual Report: </a:t>
            </a:r>
            <a:r>
              <a:rPr lang="en-US" sz="3600" dirty="0"/>
              <a:t>Senate Advisory Committee on Equity, Diversity, &amp; Inclusion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D96D9-91F0-B7F0-AD77-6A155213A79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33375" y="6337007"/>
            <a:ext cx="11525251" cy="392615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David Hawkins-Jacinto, Chair</a:t>
            </a:r>
          </a:p>
        </p:txBody>
      </p:sp>
      <p:pic>
        <p:nvPicPr>
          <p:cNvPr id="5" name="Picture 4" descr="A picture containing grass, tree, outdoor, colorful&#10;&#10;Description automatically generated">
            <a:extLst>
              <a:ext uri="{FF2B5EF4-FFF2-40B4-BE49-F238E27FC236}">
                <a16:creationId xmlns:a16="http://schemas.microsoft.com/office/drawing/2014/main" id="{BF4DE2B5-EDFD-DB38-2A77-CD5659B1F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2" r="3809" b="20000"/>
          <a:stretch/>
        </p:blipFill>
        <p:spPr>
          <a:xfrm>
            <a:off x="2023730" y="667943"/>
            <a:ext cx="8144540" cy="439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1682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0A445-C288-416D-BE43-49140B8B6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11" y="639990"/>
            <a:ext cx="10634133" cy="912739"/>
          </a:xfrm>
        </p:spPr>
        <p:txBody>
          <a:bodyPr>
            <a:normAutofit/>
          </a:bodyPr>
          <a:lstStyle>
            <a:defPPr marL="0" marR="0" indent="0" algn="l" defTabSz="76535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382676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765353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1148029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1530706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0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0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0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0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algn="ctr"/>
            <a:r>
              <a:rPr lang="en-US" sz="4400" dirty="0"/>
              <a:t>Diversity Action Plan &amp; Practices (DA</a:t>
            </a:r>
            <a:r>
              <a:rPr lang="en-US" sz="4400" dirty="0">
                <a:solidFill>
                  <a:srgbClr val="C00000"/>
                </a:solidFill>
              </a:rPr>
              <a:t>2</a:t>
            </a:r>
            <a:r>
              <a:rPr lang="en-US" sz="4400" dirty="0"/>
              <a:t>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E632C-AC82-4453-BEE9-E01675133CF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09601" y="1942388"/>
            <a:ext cx="10780888" cy="4650055"/>
          </a:xfrm>
        </p:spPr>
        <p:txBody>
          <a:bodyPr>
            <a:noAutofit/>
          </a:bodyPr>
          <a:lstStyle>
            <a:defPPr marL="0" marR="0" indent="0" algn="l" defTabSz="76535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382676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765353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1148029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1530706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0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0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0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0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algn="l">
              <a:spcAft>
                <a:spcPts val="1800"/>
              </a:spcAft>
            </a:pPr>
            <a:r>
              <a:rPr lang="en-US" sz="2800" b="1" dirty="0">
                <a:solidFill>
                  <a:srgbClr val="C00000"/>
                </a:solidFill>
              </a:rPr>
              <a:t>The Diversity Action Pilot is now in its 2</a:t>
            </a:r>
            <a:r>
              <a:rPr lang="en-US" sz="2800" b="1" baseline="30000" dirty="0">
                <a:solidFill>
                  <a:srgbClr val="C00000"/>
                </a:solidFill>
              </a:rPr>
              <a:t>nd</a:t>
            </a:r>
            <a:r>
              <a:rPr lang="en-US" sz="2800" b="1" dirty="0">
                <a:solidFill>
                  <a:srgbClr val="C00000"/>
                </a:solidFill>
              </a:rPr>
              <a:t> year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Invited Leadership Planning sessions </a:t>
            </a:r>
          </a:p>
          <a:p>
            <a:pPr marL="862013" lvl="5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Pharmacy, Honors, SOM, EAE (with Myra Washington), PHS</a:t>
            </a:r>
          </a:p>
          <a:p>
            <a:pPr marL="342900" lvl="5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Workshops completed</a:t>
            </a:r>
          </a:p>
          <a:p>
            <a:pPr marL="862013" lvl="5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Day of Collective Action (March ’22)</a:t>
            </a:r>
          </a:p>
          <a:p>
            <a:pPr marL="862013" lvl="5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SOM &amp; EHSL (both completed 3 workshops)</a:t>
            </a:r>
          </a:p>
          <a:p>
            <a:pPr marL="862013" lvl="5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COH (1</a:t>
            </a:r>
            <a:r>
              <a:rPr lang="en-US" sz="2400" baseline="30000" dirty="0">
                <a:solidFill>
                  <a:schemeClr val="tx1">
                    <a:lumMod val="50000"/>
                  </a:schemeClr>
                </a:solidFill>
              </a:rPr>
              <a:t>st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workshop) </a:t>
            </a:r>
          </a:p>
          <a:p>
            <a:pPr marL="404813" lvl="5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Upcoming workshop series (3)</a:t>
            </a:r>
          </a:p>
          <a:p>
            <a:pPr marL="862013" lvl="5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PHS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67314D-3CDF-42F9-A1C2-2F2C566ABD9F}"/>
              </a:ext>
            </a:extLst>
          </p:cNvPr>
          <p:cNvCxnSpPr>
            <a:cxnSpLocks/>
          </p:cNvCxnSpPr>
          <p:nvPr/>
        </p:nvCxnSpPr>
        <p:spPr>
          <a:xfrm>
            <a:off x="801511" y="1706277"/>
            <a:ext cx="10588978" cy="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5950473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8314-F37C-45FD-9A07-37AB1550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031" y="689374"/>
            <a:ext cx="8643938" cy="884039"/>
          </a:xfrm>
        </p:spPr>
        <p:txBody>
          <a:bodyPr>
            <a:normAutofit fontScale="90000"/>
          </a:bodyPr>
          <a:lstStyle/>
          <a:p>
            <a:r>
              <a:rPr lang="en-US" dirty="0"/>
              <a:t>DA</a:t>
            </a:r>
            <a:r>
              <a:rPr lang="en-US" dirty="0">
                <a:solidFill>
                  <a:srgbClr val="C00000"/>
                </a:solidFill>
              </a:rPr>
              <a:t>2</a:t>
            </a:r>
            <a:r>
              <a:rPr lang="en-US" dirty="0"/>
              <a:t>P-2</a:t>
            </a:r>
            <a:r>
              <a:rPr lang="en-US" baseline="30000" dirty="0"/>
              <a:t>nd</a:t>
            </a:r>
            <a:r>
              <a:rPr lang="en-US" dirty="0"/>
              <a:t> year</a:t>
            </a:r>
            <a:endParaRPr lang="en-US" baseline="30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775F8-7704-409A-9214-FC011CABF10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20890" y="2088449"/>
            <a:ext cx="10905066" cy="4481683"/>
          </a:xfrm>
        </p:spPr>
        <p:txBody>
          <a:bodyPr>
            <a:normAutofit fontScale="40000" lnSpcReduction="20000"/>
          </a:bodyPr>
          <a:lstStyle/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en-US" sz="7000" b="1" dirty="0">
                <a:solidFill>
                  <a:srgbClr val="C00000"/>
                </a:solidFill>
              </a:rPr>
              <a:t>Follow up with participating units:</a:t>
            </a:r>
          </a:p>
          <a:p>
            <a:pPr marL="857250" indent="-857250" algn="l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800" b="1" dirty="0">
                <a:solidFill>
                  <a:schemeClr val="tx1">
                    <a:lumMod val="50000"/>
                  </a:schemeClr>
                </a:solidFill>
              </a:rPr>
              <a:t>Unit-specific programming (what have units done to reinforce training from workshops? discussions have occurred in the unit? ) </a:t>
            </a:r>
          </a:p>
          <a:p>
            <a:pPr marL="857250" indent="-857250" algn="l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800" b="1" dirty="0">
                <a:solidFill>
                  <a:schemeClr val="tx1">
                    <a:lumMod val="50000"/>
                  </a:schemeClr>
                </a:solidFill>
              </a:rPr>
              <a:t>Are there any follow up questions or need for clarifications, examples?</a:t>
            </a:r>
          </a:p>
          <a:p>
            <a:pPr marL="857250" indent="-857250" algn="l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800" b="1" dirty="0">
                <a:solidFill>
                  <a:schemeClr val="tx1">
                    <a:lumMod val="50000"/>
                  </a:schemeClr>
                </a:solidFill>
              </a:rPr>
              <a:t>Progress update: check on DA</a:t>
            </a:r>
            <a:r>
              <a:rPr lang="en-US" sz="5800" b="1" dirty="0">
                <a:solidFill>
                  <a:srgbClr val="C00000"/>
                </a:solidFill>
              </a:rPr>
              <a:t>2</a:t>
            </a:r>
            <a:r>
              <a:rPr lang="en-US" sz="5800" b="1" dirty="0">
                <a:solidFill>
                  <a:schemeClr val="tx1">
                    <a:lumMod val="50000"/>
                  </a:schemeClr>
                </a:solidFill>
              </a:rPr>
              <a:t>P use in cohort (successes, problems, resistance, adjustments/modifications, &amp;c.)</a:t>
            </a:r>
          </a:p>
          <a:p>
            <a:pPr marL="857250" indent="-857250" algn="l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800" b="1" dirty="0">
                <a:solidFill>
                  <a:schemeClr val="tx1">
                    <a:lumMod val="50000"/>
                  </a:schemeClr>
                </a:solidFill>
              </a:rPr>
              <a:t>Need for future follow up?</a:t>
            </a:r>
          </a:p>
          <a:p>
            <a:pPr marL="857250" indent="-857250" algn="l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800" b="1" dirty="0">
                <a:solidFill>
                  <a:schemeClr val="tx1">
                    <a:lumMod val="50000"/>
                  </a:schemeClr>
                </a:solidFill>
              </a:rPr>
              <a:t>Additional needs/resources/training (</a:t>
            </a:r>
            <a:r>
              <a:rPr lang="en-US" sz="5800" b="1" i="1" dirty="0">
                <a:solidFill>
                  <a:schemeClr val="tx1">
                    <a:lumMod val="50000"/>
                  </a:schemeClr>
                </a:solidFill>
              </a:rPr>
              <a:t>what would you like to see added, refined, &amp;c.</a:t>
            </a:r>
            <a:r>
              <a:rPr lang="en-US" sz="5800" b="1" dirty="0">
                <a:solidFill>
                  <a:schemeClr val="tx1">
                    <a:lumMod val="50000"/>
                  </a:schemeClr>
                </a:solidFill>
              </a:rPr>
              <a:t>?)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97C6C1-97E7-4F60-9426-1BFBD186EFF5}"/>
              </a:ext>
            </a:extLst>
          </p:cNvPr>
          <p:cNvCxnSpPr>
            <a:cxnSpLocks/>
          </p:cNvCxnSpPr>
          <p:nvPr/>
        </p:nvCxnSpPr>
        <p:spPr>
          <a:xfrm>
            <a:off x="801511" y="1706277"/>
            <a:ext cx="10588978" cy="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71064895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7D70C-EF1E-2014-1297-46EE5F32C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4" y="753167"/>
            <a:ext cx="11525251" cy="884039"/>
          </a:xfrm>
        </p:spPr>
        <p:txBody>
          <a:bodyPr>
            <a:normAutofit fontScale="90000"/>
          </a:bodyPr>
          <a:lstStyle/>
          <a:p>
            <a:r>
              <a:rPr lang="en-US" dirty="0"/>
              <a:t>DA</a:t>
            </a:r>
            <a:r>
              <a:rPr lang="en-US" dirty="0">
                <a:solidFill>
                  <a:srgbClr val="C00000"/>
                </a:solidFill>
              </a:rPr>
              <a:t>2</a:t>
            </a:r>
            <a:r>
              <a:rPr lang="en-US" dirty="0"/>
              <a:t>P: Future Planning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37B3D-3896-8DB5-E520-9EA83EA6A41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33375" y="1903228"/>
            <a:ext cx="11525251" cy="4624373"/>
          </a:xfrm>
        </p:spPr>
        <p:txBody>
          <a:bodyPr>
            <a:normAutofit fontScale="92500"/>
          </a:bodyPr>
          <a:lstStyle/>
          <a:p>
            <a:pPr marL="287338" algn="l">
              <a:spcAft>
                <a:spcPts val="1800"/>
              </a:spcAft>
            </a:pPr>
            <a:r>
              <a:rPr lang="en-US" sz="3200" b="1" dirty="0">
                <a:solidFill>
                  <a:srgbClr val="C00000"/>
                </a:solidFill>
              </a:rPr>
              <a:t>Planning for Resources Website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– to further support participating units, a resource website will be developed that includes information regarding… </a:t>
            </a:r>
          </a:p>
          <a:p>
            <a:pPr marL="971550" indent="-457200" algn="l" defTabSz="857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inclusive teaching practices, EDI training &amp; discussions (e.g., Friday Forums, RTC), </a:t>
            </a:r>
          </a:p>
          <a:p>
            <a:pPr marL="971550" indent="-457200" algn="l" defTabSz="857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research methods &amp; tools (e.g., implicit bias training), </a:t>
            </a:r>
          </a:p>
          <a:p>
            <a:pPr marL="971550" indent="-457200" algn="l" defTabSz="857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Promoting belonging: student, staff, faculty support orgs &amp; U resource centers, affinity &amp; mentoring groups …&amp;c.</a:t>
            </a:r>
          </a:p>
          <a:p>
            <a:pPr marL="971550" indent="-457200" algn="l" defTabSz="857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community engaged learning, antiracism practices and planning, 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75D3B4-A4E4-6AA9-5E5A-0CD02D9C0650}"/>
              </a:ext>
            </a:extLst>
          </p:cNvPr>
          <p:cNvCxnSpPr>
            <a:cxnSpLocks/>
          </p:cNvCxnSpPr>
          <p:nvPr/>
        </p:nvCxnSpPr>
        <p:spPr>
          <a:xfrm>
            <a:off x="801511" y="1706277"/>
            <a:ext cx="10588978" cy="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04728514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51BE-3CEE-4DFC-B69D-BBF275433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031" y="726091"/>
            <a:ext cx="8643938" cy="884039"/>
          </a:xfrm>
        </p:spPr>
        <p:txBody>
          <a:bodyPr>
            <a:normAutofit fontScale="90000"/>
          </a:bodyPr>
          <a:lstStyle/>
          <a:p>
            <a:r>
              <a:rPr lang="en-US" dirty="0"/>
              <a:t>DA</a:t>
            </a:r>
            <a:r>
              <a:rPr lang="en-US" dirty="0">
                <a:solidFill>
                  <a:srgbClr val="C00000"/>
                </a:solidFill>
              </a:rPr>
              <a:t>2</a:t>
            </a:r>
            <a:r>
              <a:rPr lang="en-US" dirty="0"/>
              <a:t>P: Future Planning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CBAF6-EC44-4806-9FB1-DEFAD55D358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88622" y="2094613"/>
            <a:ext cx="10837334" cy="4414343"/>
          </a:xfrm>
        </p:spPr>
        <p:txBody>
          <a:bodyPr>
            <a:normAutofit/>
          </a:bodyPr>
          <a:lstStyle/>
          <a:p>
            <a:pPr algn="l">
              <a:spcAft>
                <a:spcPts val="1800"/>
              </a:spcAft>
            </a:pPr>
            <a:r>
              <a:rPr lang="en-US" sz="2800" b="1" dirty="0">
                <a:solidFill>
                  <a:srgbClr val="C00000"/>
                </a:solidFill>
              </a:rPr>
              <a:t>Life after SAC-EDI: Ensuring Stability</a:t>
            </a:r>
          </a:p>
          <a:p>
            <a:pPr marL="287338" algn="l">
              <a:spcAft>
                <a:spcPts val="1800"/>
              </a:spcAft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Identify landing spot for DA</a:t>
            </a:r>
            <a:r>
              <a:rPr lang="en-US" sz="2800" b="1" dirty="0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P</a:t>
            </a:r>
          </a:p>
          <a:p>
            <a:pPr marL="966788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OIE, EDI, HR, &amp;c. </a:t>
            </a:r>
          </a:p>
          <a:p>
            <a:pPr marL="1319213" indent="-352425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Management, additional instructors </a:t>
            </a:r>
          </a:p>
          <a:p>
            <a:pPr marL="966788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Steps to insure stability</a:t>
            </a:r>
          </a:p>
          <a:p>
            <a:pPr marL="1319213" lvl="1" indent="-352425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Outside funding support</a:t>
            </a:r>
          </a:p>
          <a:p>
            <a:pPr marL="1319213" lvl="1" indent="-352425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Fee schedule</a:t>
            </a:r>
          </a:p>
          <a:p>
            <a:pPr marL="1319213" lvl="1" indent="-352425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8ABB59-3EF9-4FDD-8BAA-010FBFED0B7E}"/>
              </a:ext>
            </a:extLst>
          </p:cNvPr>
          <p:cNvCxnSpPr>
            <a:cxnSpLocks/>
          </p:cNvCxnSpPr>
          <p:nvPr/>
        </p:nvCxnSpPr>
        <p:spPr>
          <a:xfrm>
            <a:off x="801511" y="1706277"/>
            <a:ext cx="10588978" cy="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0981119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itle &amp; Subtitle">
  <a:themeElements>
    <a:clrScheme name="Title &amp; Subtitle">
      <a:dk1>
        <a:srgbClr val="414141"/>
      </a:dk1>
      <a:lt1>
        <a:srgbClr val="FFFFFF"/>
      </a:lt1>
      <a:dk2>
        <a:srgbClr val="A7A7A7"/>
      </a:dk2>
      <a:lt2>
        <a:srgbClr val="535353"/>
      </a:lt2>
      <a:accent1>
        <a:srgbClr val="6C7472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itle &amp; Subtitl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Title &amp; Subtit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299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Gill Sans Light</vt:lpstr>
      <vt:lpstr>Helvetica</vt:lpstr>
      <vt:lpstr>Title &amp; Subtitle</vt:lpstr>
      <vt:lpstr>Annual Report: Senate Advisory Committee on Equity, Diversity, &amp; Inclusion</vt:lpstr>
      <vt:lpstr>Diversity Action Plan &amp; Practices (DA2P)</vt:lpstr>
      <vt:lpstr>DA2P-2nd year</vt:lpstr>
      <vt:lpstr>DA2P: Future Planning</vt:lpstr>
      <vt:lpstr>DA2P: Future Planning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Senate Advisory Committee on Equity Diversity and Inclusion</dc:title>
  <dc:creator>DDD</dc:creator>
  <cp:lastModifiedBy>David Christian Hawkins</cp:lastModifiedBy>
  <cp:revision>25</cp:revision>
  <dcterms:created xsi:type="dcterms:W3CDTF">2022-03-10T16:26:34Z</dcterms:created>
  <dcterms:modified xsi:type="dcterms:W3CDTF">2023-03-19T21:08:40Z</dcterms:modified>
</cp:coreProperties>
</file>