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5" r:id="rId1"/>
  </p:sldMasterIdLst>
  <p:notesMasterIdLst>
    <p:notesMasterId r:id="rId13"/>
  </p:notesMasterIdLst>
  <p:sldIdLst>
    <p:sldId id="264" r:id="rId2"/>
    <p:sldId id="262" r:id="rId3"/>
    <p:sldId id="263" r:id="rId4"/>
    <p:sldId id="265" r:id="rId5"/>
    <p:sldId id="266" r:id="rId6"/>
    <p:sldId id="270" r:id="rId7"/>
    <p:sldId id="298" r:id="rId8"/>
    <p:sldId id="303" r:id="rId9"/>
    <p:sldId id="300" r:id="rId10"/>
    <p:sldId id="301" r:id="rId11"/>
    <p:sldId id="30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82"/>
    <p:restoredTop sz="94694"/>
  </p:normalViewPr>
  <p:slideViewPr>
    <p:cSldViewPr snapToGrid="0" snapToObjects="1">
      <p:cViewPr varScale="1">
        <p:scale>
          <a:sx n="76" d="100"/>
          <a:sy n="76" d="100"/>
        </p:scale>
        <p:origin x="48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B1B729-1204-4349-870C-9F2CF6451834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4E3157-C97D-484D-A050-C6F395FF6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514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F9A79-0C9A-EC4D-9833-881716D6B2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7500" b="1" i="0" baseline="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4F58B-B0F4-6B49-96E1-A3DA9CFCDE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5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7366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B63C3-4244-A742-ACF4-3DFBFC5A5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 b="1" i="0" baseline="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5FC02-624D-EF46-BFD3-863C89B41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0C064E-9846-DA4F-916B-4EF3BE1724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8972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F923A-CB45-4449-8842-8CD81DDC7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98646C-D8A4-EB4E-91E4-D166646779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3245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60739A-1B88-864A-8F17-580BD50C0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 b="1" i="0" baseline="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82C530-0EB8-594F-94A9-7E068D7E4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4468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Fram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50D60D7-DBBC-D048-97C0-8F0799F05A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601317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0718EE-DCBC-6B40-89DB-6DACC21FB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07" y="3329609"/>
            <a:ext cx="11019183" cy="2007704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6500" b="1" i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20895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CC418-7B51-1F42-B682-6468D6184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8823" y="457200"/>
            <a:ext cx="393223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500" b="1" i="0" baseline="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AE6E81-EF91-B94E-B2FB-A0261A8D02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6164" y="457201"/>
            <a:ext cx="6361045" cy="54117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ED86DA-BF2A-2945-93CD-9E6EBE526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28823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7134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505E0-DFB0-8A4C-89B0-6BA2273F8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92818-A55D-8448-8F42-F18052346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67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47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1FCD4-1B38-0B4A-BD67-44F80495E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 b="1" i="0" baseline="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D30C33-1A0F-2F41-BCE8-FACE145DE8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8332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53B50-55C6-4547-AE34-47292853D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54845-0921-4245-99E6-7D64D448F2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E0B7EC-F64E-7C44-B560-9A1C6F85F2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2956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EF5AA-0E35-D349-A12B-D186E9663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AA2B3-3F14-B949-B39D-D26FDD15B1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6BDE1F-09B3-BC4F-B394-8B3AA903FF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05A397-558A-8545-AA36-20A4AED9D4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4E84FF-3648-9045-BD6E-E6E2A84274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2668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6B103-237B-544E-B56B-CCC652467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0359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3362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9E7EF30F-C836-0143-8B61-4C5A86296B4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E2DE75-C282-1C43-AEAD-02A07B8CC2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875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A3E3F2-D660-2D4A-8E24-56F21CCB41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38609-610D-7C48-849D-33FE2177FFE8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233BD-96E6-FE4F-B182-03257A4BF3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87722-51FE-EF4B-9E63-E4695586A27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0AC10482-C5B2-2243-B02C-AE711CD27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1344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707" r:id="rId2"/>
    <p:sldLayoutId id="2147483704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5" r:id="rId11"/>
    <p:sldLayoutId id="214748370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paul.mogren@utah.edu" TargetMode="External"/><Relationship Id="rId2" Type="http://schemas.openxmlformats.org/officeDocument/2006/relationships/hyperlink" Target="mailto:mike.braak@utah.edu" TargetMode="Externa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 descr="A city in front of a mountain&#10;&#10;Description automatically generated with low confidence">
            <a:extLst>
              <a:ext uri="{FF2B5EF4-FFF2-40B4-BE49-F238E27FC236}">
                <a16:creationId xmlns:a16="http://schemas.microsoft.com/office/drawing/2014/main" id="{C3C704CB-D9B9-CA33-948B-6BFC7B61616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3"/>
          </p:nvPr>
        </p:nvPicPr>
        <p:blipFill rotWithShape="1">
          <a:blip r:embed="rId2"/>
          <a:srcRect t="10841" b="10057"/>
          <a:stretch/>
        </p:blipFill>
        <p:spPr>
          <a:xfrm>
            <a:off x="0" y="-380846"/>
            <a:ext cx="12192000" cy="6432550"/>
          </a:xfr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0D341B24-191B-B447-833D-EA2403E80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6" y="1022503"/>
            <a:ext cx="12169774" cy="3582153"/>
          </a:xfrm>
          <a:solidFill>
            <a:schemeClr val="bg2">
              <a:alpha val="44000"/>
            </a:schemeClr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>
            <a:normAutofit fontScale="90000"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 College Elections Results</a:t>
            </a:r>
            <a:b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Senate, Undergraduate Council and 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Promotion and Tenure Advisory Committee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 Senate Leadership Elections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DAA9C8-DBFF-32D0-8C84-C31494B26521}"/>
              </a:ext>
            </a:extLst>
          </p:cNvPr>
          <p:cNvSpPr txBox="1"/>
          <p:nvPr/>
        </p:nvSpPr>
        <p:spPr>
          <a:xfrm>
            <a:off x="10109200" y="-273050"/>
            <a:ext cx="1993900" cy="584775"/>
          </a:xfrm>
          <a:prstGeom prst="rect">
            <a:avLst/>
          </a:prstGeom>
          <a:solidFill>
            <a:schemeClr val="bg1">
              <a:lumMod val="85000"/>
              <a:alpha val="72000"/>
            </a:schemeClr>
          </a:solidFill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Academic Senate 5/1/23</a:t>
            </a:r>
          </a:p>
        </p:txBody>
      </p:sp>
    </p:spTree>
    <p:extLst>
      <p:ext uri="{BB962C8B-B14F-4D97-AF65-F5344CB8AC3E}">
        <p14:creationId xmlns:p14="http://schemas.microsoft.com/office/powerpoint/2010/main" val="495550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328C651-86E3-2122-0E44-209313352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51633" cy="1325563"/>
          </a:xfrm>
        </p:spPr>
        <p:txBody>
          <a:bodyPr/>
          <a:lstStyle/>
          <a:p>
            <a:r>
              <a:rPr lang="en-US" sz="2800" dirty="0">
                <a:latin typeface="Franklin Gothic Demi" panose="020B0703020102020204" pitchFamily="34" charset="0"/>
              </a:rPr>
              <a:t>Senate Personnel &amp; Elections Committee (SPEC):</a:t>
            </a:r>
            <a:br>
              <a:rPr lang="en-US" sz="3600" dirty="0">
                <a:latin typeface="Franklin Gothic Demi" panose="020B0703020102020204" pitchFamily="34" charset="0"/>
              </a:rPr>
            </a:br>
            <a:r>
              <a:rPr lang="en-US" sz="3600" i="1" dirty="0">
                <a:latin typeface="Franklin Gothic Demi" panose="020B0703020102020204" pitchFamily="34" charset="0"/>
              </a:rPr>
              <a:t>Elections for May 1, 2023</a:t>
            </a:r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DCF07C2-56E9-5CE4-60CC-062989A214E8}"/>
              </a:ext>
            </a:extLst>
          </p:cNvPr>
          <p:cNvSpPr txBox="1">
            <a:spLocks/>
          </p:cNvSpPr>
          <p:nvPr/>
        </p:nvSpPr>
        <p:spPr>
          <a:xfrm>
            <a:off x="712466" y="1481959"/>
            <a:ext cx="9830536" cy="4498428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2573" lvl="2" indent="0">
              <a:buClr>
                <a:schemeClr val="accent3">
                  <a:lumMod val="20000"/>
                  <a:lumOff val="80000"/>
                </a:schemeClr>
              </a:buClr>
              <a:buSzPct val="108000"/>
              <a:buFont typeface="Arial" panose="020B0604020202020204" pitchFamily="34" charset="0"/>
              <a:buNone/>
              <a:defRPr/>
            </a:pPr>
            <a:r>
              <a:rPr lang="en-US" sz="2800" b="1" u="sng" dirty="0">
                <a:latin typeface="Franklin Gothic Medium" panose="020B0603020102020204" pitchFamily="34" charset="0"/>
                <a:sym typeface="Gill Sans" charset="0"/>
              </a:rPr>
              <a:t>Senate Executive Committee Candidates </a:t>
            </a:r>
            <a:endParaRPr lang="en-US" sz="1600" dirty="0">
              <a:latin typeface="Franklin Gothic Medium" panose="020B0603020102020204" pitchFamily="34" charset="0"/>
              <a:sym typeface="Gill Sans" charset="0"/>
            </a:endParaRPr>
          </a:p>
          <a:p>
            <a:pPr marL="812573" lvl="2" indent="0">
              <a:buClr>
                <a:schemeClr val="accent3">
                  <a:lumMod val="20000"/>
                  <a:lumOff val="80000"/>
                </a:schemeClr>
              </a:buClr>
              <a:buSzPct val="108000"/>
              <a:buNone/>
              <a:defRPr/>
            </a:pPr>
            <a:r>
              <a:rPr lang="en-US" sz="1600" b="0" i="0" u="none" strike="noStrike" dirty="0">
                <a:solidFill>
                  <a:schemeClr val="tx1"/>
                </a:solidFill>
                <a:effectLst/>
                <a:latin typeface="Franklin Gothic Demi" panose="020B0703020102020204" pitchFamily="34" charset="0"/>
              </a:rPr>
              <a:t>Ademuyiwa Aromolaran 	(Medicine)</a:t>
            </a:r>
          </a:p>
          <a:p>
            <a:pPr marL="812573" lvl="2" indent="0">
              <a:buClr>
                <a:schemeClr val="accent3">
                  <a:lumMod val="20000"/>
                  <a:lumOff val="80000"/>
                </a:schemeClr>
              </a:buClr>
              <a:buSzPct val="108000"/>
              <a:buNone/>
              <a:defRPr/>
            </a:pPr>
            <a:r>
              <a:rPr lang="en-US" sz="1600" b="0" i="0" u="none" strike="noStrike" dirty="0">
                <a:solidFill>
                  <a:schemeClr val="tx1"/>
                </a:solidFill>
                <a:effectLst/>
                <a:latin typeface="Franklin Gothic Demi" panose="020B0703020102020204" pitchFamily="34" charset="0"/>
              </a:rPr>
              <a:t>Jen Brown* 		(Business)</a:t>
            </a:r>
          </a:p>
          <a:p>
            <a:pPr marL="812573" lvl="2" indent="0">
              <a:buClr>
                <a:schemeClr val="accent3">
                  <a:lumMod val="20000"/>
                  <a:lumOff val="80000"/>
                </a:schemeClr>
              </a:buClr>
              <a:buSzPct val="108000"/>
              <a:buNone/>
              <a:defRPr/>
            </a:pPr>
            <a:r>
              <a:rPr lang="en-US" sz="1600" b="0" i="0" u="none" strike="noStrike" dirty="0">
                <a:solidFill>
                  <a:schemeClr val="tx1"/>
                </a:solidFill>
                <a:effectLst/>
                <a:latin typeface="Franklin Gothic Demi" panose="020B0703020102020204" pitchFamily="34" charset="0"/>
              </a:rPr>
              <a:t>Timothy A. Brusseau 		(Health) </a:t>
            </a:r>
          </a:p>
          <a:p>
            <a:pPr marL="812573" lvl="2" indent="0">
              <a:buClr>
                <a:schemeClr val="accent3">
                  <a:lumMod val="20000"/>
                  <a:lumOff val="80000"/>
                </a:schemeClr>
              </a:buClr>
              <a:buSzPct val="108000"/>
              <a:buNone/>
              <a:defRPr/>
            </a:pPr>
            <a:r>
              <a:rPr lang="en-US" sz="1600" b="0" i="0" u="none" strike="noStrike" dirty="0">
                <a:solidFill>
                  <a:schemeClr val="tx1"/>
                </a:solidFill>
                <a:effectLst/>
                <a:latin typeface="Franklin Gothic Demi" panose="020B0703020102020204" pitchFamily="34" charset="0"/>
              </a:rPr>
              <a:t>Nanette Dudley 		(Medicine) </a:t>
            </a:r>
          </a:p>
          <a:p>
            <a:pPr marL="812573" lvl="2" indent="0">
              <a:buClr>
                <a:schemeClr val="accent3">
                  <a:lumMod val="20000"/>
                  <a:lumOff val="80000"/>
                </a:schemeClr>
              </a:buClr>
              <a:buSzPct val="108000"/>
              <a:buNone/>
              <a:defRPr/>
            </a:pPr>
            <a:r>
              <a:rPr lang="en-US" sz="1600" b="0" i="0" u="none" strike="noStrike" dirty="0">
                <a:solidFill>
                  <a:schemeClr val="tx1"/>
                </a:solidFill>
                <a:effectLst/>
                <a:latin typeface="Franklin Gothic Demi" panose="020B0703020102020204" pitchFamily="34" charset="0"/>
              </a:rPr>
              <a:t>Julia Franklin 		(Health)</a:t>
            </a:r>
          </a:p>
          <a:p>
            <a:pPr marL="812573" lvl="2" indent="0">
              <a:buClr>
                <a:schemeClr val="accent3">
                  <a:lumMod val="20000"/>
                  <a:lumOff val="80000"/>
                </a:schemeClr>
              </a:buClr>
              <a:buSzPct val="108000"/>
              <a:buNone/>
              <a:defRPr/>
            </a:pPr>
            <a:r>
              <a:rPr lang="en-US" sz="1600" b="0" i="0" u="none" strike="noStrike" dirty="0">
                <a:solidFill>
                  <a:schemeClr val="tx1"/>
                </a:solidFill>
                <a:effectLst/>
                <a:latin typeface="Franklin Gothic Demi" panose="020B0703020102020204" pitchFamily="34" charset="0"/>
              </a:rPr>
              <a:t>Gina Frey 			(Science)</a:t>
            </a:r>
            <a:br>
              <a:rPr lang="en-US" sz="1600" b="0" i="0" u="none" strike="noStrike" dirty="0">
                <a:solidFill>
                  <a:schemeClr val="tx1"/>
                </a:solidFill>
                <a:effectLst/>
                <a:latin typeface="Franklin Gothic Demi" panose="020B0703020102020204" pitchFamily="34" charset="0"/>
              </a:rPr>
            </a:br>
            <a:r>
              <a:rPr lang="en-US" sz="1600" b="0" i="0" u="none" strike="noStrike" dirty="0">
                <a:solidFill>
                  <a:schemeClr val="tx1"/>
                </a:solidFill>
                <a:effectLst/>
                <a:latin typeface="Franklin Gothic Demi" panose="020B0703020102020204" pitchFamily="34" charset="0"/>
              </a:rPr>
              <a:t>Tucker Hermans* 		(Engineering) </a:t>
            </a:r>
          </a:p>
          <a:p>
            <a:pPr marL="812573" lvl="2" indent="0">
              <a:buClr>
                <a:schemeClr val="accent3">
                  <a:lumMod val="20000"/>
                  <a:lumOff val="80000"/>
                </a:schemeClr>
              </a:buClr>
              <a:buSzPct val="108000"/>
              <a:buNone/>
              <a:defRPr/>
            </a:pPr>
            <a:r>
              <a:rPr lang="en-US" sz="1600" b="0" i="0" u="none" strike="noStrike" dirty="0">
                <a:solidFill>
                  <a:schemeClr val="tx1"/>
                </a:solidFill>
                <a:effectLst/>
                <a:latin typeface="Franklin Gothic Demi" panose="020B0703020102020204" pitchFamily="34" charset="0"/>
              </a:rPr>
              <a:t>Jay Jordan 			(Humanities) </a:t>
            </a:r>
          </a:p>
          <a:p>
            <a:pPr marL="812573" lvl="2" indent="0">
              <a:buClr>
                <a:schemeClr val="accent3">
                  <a:lumMod val="20000"/>
                  <a:lumOff val="80000"/>
                </a:schemeClr>
              </a:buClr>
              <a:buSzPct val="108000"/>
              <a:buNone/>
              <a:defRPr/>
            </a:pPr>
            <a:r>
              <a:rPr lang="en-US" sz="1600" b="0" i="0" u="none" strike="noStrike" dirty="0">
                <a:solidFill>
                  <a:schemeClr val="tx1"/>
                </a:solidFill>
                <a:effectLst/>
                <a:latin typeface="Franklin Gothic Demi" panose="020B0703020102020204" pitchFamily="34" charset="0"/>
              </a:rPr>
              <a:t>Paul Shami 		(Medicine)</a:t>
            </a:r>
          </a:p>
          <a:p>
            <a:pPr marL="812573" lvl="2" indent="0">
              <a:buClr>
                <a:schemeClr val="accent3">
                  <a:lumMod val="20000"/>
                  <a:lumOff val="80000"/>
                </a:schemeClr>
              </a:buClr>
              <a:buSzPct val="108000"/>
              <a:buNone/>
              <a:defRPr/>
            </a:pPr>
            <a:r>
              <a:rPr lang="en-US" sz="1600" b="0" i="0" u="none" strike="noStrike" dirty="0">
                <a:solidFill>
                  <a:schemeClr val="tx1"/>
                </a:solidFill>
                <a:effectLst/>
                <a:latin typeface="Franklin Gothic Demi" panose="020B0703020102020204" pitchFamily="34" charset="0"/>
              </a:rPr>
              <a:t>Christopher Simon		(CSBS)</a:t>
            </a:r>
            <a:br>
              <a:rPr lang="en-US" sz="1600" b="0" i="0" u="none" strike="noStrike" dirty="0">
                <a:solidFill>
                  <a:schemeClr val="tx1"/>
                </a:solidFill>
                <a:effectLst/>
                <a:latin typeface="Franklin Gothic Demi" panose="020B0703020102020204" pitchFamily="34" charset="0"/>
              </a:rPr>
            </a:br>
            <a:r>
              <a:rPr lang="en-US" sz="1600" b="0" i="0" u="none" strike="noStrike" dirty="0">
                <a:solidFill>
                  <a:schemeClr val="tx1"/>
                </a:solidFill>
                <a:effectLst/>
                <a:latin typeface="Franklin Gothic Demi" panose="020B0703020102020204" pitchFamily="34" charset="0"/>
              </a:rPr>
              <a:t>Patrick Tripeny* 		(Architecture) </a:t>
            </a:r>
          </a:p>
          <a:p>
            <a:pPr marL="812573" lvl="2" indent="0">
              <a:buClr>
                <a:schemeClr val="accent3">
                  <a:lumMod val="20000"/>
                  <a:lumOff val="80000"/>
                </a:schemeClr>
              </a:buClr>
              <a:buSzPct val="108000"/>
              <a:buNone/>
              <a:defRPr/>
            </a:pPr>
            <a:r>
              <a:rPr lang="en-US" sz="1600" b="0" i="0" u="none" strike="noStrike" dirty="0">
                <a:solidFill>
                  <a:schemeClr val="tx1"/>
                </a:solidFill>
                <a:effectLst/>
                <a:latin typeface="Franklin Gothic Demi" panose="020B0703020102020204" pitchFamily="34" charset="0"/>
              </a:rPr>
              <a:t>Jaclyn Winter* 		(Pharmacy) </a:t>
            </a:r>
            <a:br>
              <a:rPr lang="en-US" sz="1600" b="0" i="0" u="none" strike="noStrike" dirty="0">
                <a:solidFill>
                  <a:schemeClr val="tx1"/>
                </a:solidFill>
                <a:effectLst/>
                <a:latin typeface="Franklin Gothic Demi" panose="020B0703020102020204" pitchFamily="34" charset="0"/>
              </a:rPr>
            </a:br>
            <a:r>
              <a:rPr lang="en-US" sz="1600" b="0" i="0" u="none" strike="noStrike" dirty="0">
                <a:solidFill>
                  <a:schemeClr val="tx1"/>
                </a:solidFill>
                <a:effectLst/>
                <a:latin typeface="Franklin Gothic Demi" panose="020B0703020102020204" pitchFamily="34" charset="0"/>
              </a:rPr>
              <a:t>Zhou Yu 			(CSBS) </a:t>
            </a:r>
          </a:p>
          <a:p>
            <a:pPr marL="812573" lvl="2" indent="0">
              <a:buClr>
                <a:schemeClr val="accent3">
                  <a:lumMod val="20000"/>
                  <a:lumOff val="80000"/>
                </a:schemeClr>
              </a:buClr>
              <a:buSzPct val="108000"/>
              <a:buNone/>
              <a:defRPr/>
            </a:pPr>
            <a:r>
              <a:rPr lang="en-US" sz="1600" i="1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*denotes current member who would like another term</a:t>
            </a:r>
            <a:endParaRPr lang="en-US" sz="1600" b="0" i="0" u="none" strike="noStrike" dirty="0">
              <a:solidFill>
                <a:schemeClr val="tx1"/>
              </a:solidFill>
              <a:effectLst/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011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328C651-86E3-2122-0E44-209313352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51633" cy="1325563"/>
          </a:xfrm>
        </p:spPr>
        <p:txBody>
          <a:bodyPr/>
          <a:lstStyle/>
          <a:p>
            <a:r>
              <a:rPr lang="en-US" sz="2800" dirty="0">
                <a:latin typeface="Franklin Gothic Demi" panose="020B0703020102020204" pitchFamily="34" charset="0"/>
              </a:rPr>
              <a:t>Senate Personnel &amp; Elections Committee (SPEC):</a:t>
            </a:r>
            <a:br>
              <a:rPr lang="en-US" sz="3600" dirty="0">
                <a:latin typeface="Franklin Gothic Demi" panose="020B0703020102020204" pitchFamily="34" charset="0"/>
              </a:rPr>
            </a:br>
            <a:r>
              <a:rPr lang="en-US" sz="3600" i="1" dirty="0">
                <a:latin typeface="Franklin Gothic Demi" panose="020B0703020102020204" pitchFamily="34" charset="0"/>
              </a:rPr>
              <a:t>Elections for May 1, 2023</a:t>
            </a:r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DCF07C2-56E9-5CE4-60CC-062989A214E8}"/>
              </a:ext>
            </a:extLst>
          </p:cNvPr>
          <p:cNvSpPr txBox="1">
            <a:spLocks/>
          </p:cNvSpPr>
          <p:nvPr/>
        </p:nvSpPr>
        <p:spPr>
          <a:xfrm>
            <a:off x="695951" y="1578428"/>
            <a:ext cx="9830536" cy="4060371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2573" lvl="2" indent="0">
              <a:buClr>
                <a:schemeClr val="accent3">
                  <a:lumMod val="20000"/>
                  <a:lumOff val="80000"/>
                </a:schemeClr>
              </a:buClr>
              <a:buSzPct val="108000"/>
              <a:buFont typeface="Arial" panose="020B0604020202020204" pitchFamily="34" charset="0"/>
              <a:buNone/>
              <a:defRPr/>
            </a:pPr>
            <a:r>
              <a:rPr lang="en-US" sz="2800" b="1" u="sng" dirty="0">
                <a:latin typeface="Franklin Gothic Medium" panose="020B0603020102020204" pitchFamily="34" charset="0"/>
                <a:sym typeface="Gill Sans" charset="0"/>
              </a:rPr>
              <a:t>Senate Personnel &amp; Elections Committee Candidate </a:t>
            </a:r>
          </a:p>
          <a:p>
            <a:pPr marL="812573" lvl="2" indent="0">
              <a:buClr>
                <a:schemeClr val="accent3">
                  <a:lumMod val="20000"/>
                  <a:lumOff val="80000"/>
                </a:schemeClr>
              </a:buClr>
              <a:buSzPct val="108000"/>
              <a:buNone/>
              <a:defRPr/>
            </a:pPr>
            <a:br>
              <a:rPr lang="en-US" sz="4400" b="0" i="1" u="none" strike="noStrike" dirty="0">
                <a:solidFill>
                  <a:schemeClr val="tx1"/>
                </a:solidFill>
                <a:effectLst/>
                <a:latin typeface="Franklin Gothic Demi" panose="020B0703020102020204" pitchFamily="34" charset="0"/>
              </a:rPr>
            </a:br>
            <a:r>
              <a:rPr lang="en-US" sz="4400" b="0" i="0" u="none" strike="noStrike" dirty="0">
                <a:solidFill>
                  <a:schemeClr val="tx1"/>
                </a:solidFill>
                <a:effectLst/>
                <a:latin typeface="Franklin Gothic Demi" panose="020B0703020102020204" pitchFamily="34" charset="0"/>
              </a:rPr>
              <a:t>Brenda Van der </a:t>
            </a:r>
            <a:r>
              <a:rPr lang="en-US" sz="4400" b="0" i="0" u="none" strike="noStrike" dirty="0" err="1">
                <a:solidFill>
                  <a:schemeClr val="tx1"/>
                </a:solidFill>
                <a:effectLst/>
                <a:latin typeface="Franklin Gothic Demi" panose="020B0703020102020204" pitchFamily="34" charset="0"/>
              </a:rPr>
              <a:t>Wiel</a:t>
            </a:r>
            <a:r>
              <a:rPr lang="en-US" sz="4400" b="0" i="0" u="none" strike="noStrike" dirty="0">
                <a:solidFill>
                  <a:schemeClr val="tx1"/>
                </a:solidFill>
                <a:effectLst/>
                <a:latin typeface="Franklin Gothic Demi" panose="020B0703020102020204" pitchFamily="34" charset="0"/>
              </a:rPr>
              <a:t>* 		</a:t>
            </a:r>
            <a:br>
              <a:rPr lang="en-US" sz="4400" b="0" i="0" u="none" strike="noStrike" dirty="0">
                <a:solidFill>
                  <a:schemeClr val="tx1"/>
                </a:solidFill>
                <a:effectLst/>
                <a:latin typeface="Franklin Gothic Demi" panose="020B0703020102020204" pitchFamily="34" charset="0"/>
              </a:rPr>
            </a:br>
            <a:r>
              <a:rPr lang="en-US" b="0" i="0" u="none" strike="noStrike" dirty="0">
                <a:solidFill>
                  <a:schemeClr val="tx1"/>
                </a:solidFill>
                <a:effectLst/>
                <a:latin typeface="Franklin Gothic Demi" panose="020B0703020102020204" pitchFamily="34" charset="0"/>
              </a:rPr>
              <a:t>College of Fine Arts</a:t>
            </a:r>
            <a:br>
              <a:rPr lang="en-US" b="0" i="0" u="none" strike="noStrike" dirty="0">
                <a:solidFill>
                  <a:schemeClr val="tx1"/>
                </a:solidFill>
                <a:effectLst/>
                <a:latin typeface="Franklin Gothic Demi" panose="020B0703020102020204" pitchFamily="34" charset="0"/>
              </a:rPr>
            </a:br>
            <a:br>
              <a:rPr lang="en-US" sz="6000" dirty="0">
                <a:latin typeface="Franklin Gothic Demi" panose="020B0703020102020204" pitchFamily="34" charset="0"/>
              </a:rPr>
            </a:br>
            <a:r>
              <a:rPr lang="en-US" sz="1600" i="1" dirty="0">
                <a:solidFill>
                  <a:srgbClr val="21212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*denotes current member who would like another term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12573" lvl="2" indent="0">
              <a:buClr>
                <a:schemeClr val="accent3">
                  <a:lumMod val="20000"/>
                  <a:lumOff val="80000"/>
                </a:schemeClr>
              </a:buClr>
              <a:buSzPct val="108000"/>
              <a:buNone/>
              <a:defRPr/>
            </a:pPr>
            <a:endParaRPr lang="en-US" sz="1600" dirty="0">
              <a:latin typeface="Franklin Gothic Medium" panose="020B0603020102020204" pitchFamily="34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736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D822F8-73D7-974B-A9BE-9B9A9F7F4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7" y="365125"/>
            <a:ext cx="11053233" cy="1325563"/>
          </a:xfrm>
        </p:spPr>
        <p:txBody>
          <a:bodyPr/>
          <a:lstStyle/>
          <a:p>
            <a:r>
              <a:rPr lang="en-US" sz="4000" dirty="0">
                <a:latin typeface="Franklin Gothic Demi" panose="020B0703020102020204" pitchFamily="34" charset="0"/>
              </a:rPr>
              <a:t>Newly Elected Senators for AY 23 - 24 </a:t>
            </a:r>
            <a:r>
              <a:rPr lang="en-US" sz="1400" dirty="0"/>
              <a:t>(Last Updated 5/1/2023)</a:t>
            </a:r>
            <a:endParaRPr lang="en-US" dirty="0"/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8C0E3916-530A-1DC4-3E7D-775AB4ACCC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2313822"/>
              </p:ext>
            </p:extLst>
          </p:nvPr>
        </p:nvGraphicFramePr>
        <p:xfrm>
          <a:off x="381000" y="1690688"/>
          <a:ext cx="5215467" cy="3886200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3540125">
                  <a:extLst>
                    <a:ext uri="{9D8B030D-6E8A-4147-A177-3AD203B41FA5}">
                      <a16:colId xmlns:a16="http://schemas.microsoft.com/office/drawing/2014/main" val="4101478580"/>
                    </a:ext>
                  </a:extLst>
                </a:gridCol>
                <a:gridCol w="1675342">
                  <a:extLst>
                    <a:ext uri="{9D8B030D-6E8A-4147-A177-3AD203B41FA5}">
                      <a16:colId xmlns:a16="http://schemas.microsoft.com/office/drawing/2014/main" val="2598199956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Franklin Gothic Demi" panose="020B0703020102020204" pitchFamily="34" charset="0"/>
                        </a:rPr>
                        <a:t>College of Education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Franklin Gothic Demi" panose="020B0703020102020204" pitchFamily="34" charset="0"/>
                        </a:rPr>
                        <a:t>Paula Smith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extLst>
                  <a:ext uri="{0D108BD9-81ED-4DB2-BD59-A6C34878D82A}">
                    <a16:rowId xmlns:a16="http://schemas.microsoft.com/office/drawing/2014/main" val="334982165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Franklin Gothic Demi" panose="020B0703020102020204" pitchFamily="34" charset="0"/>
                        </a:rPr>
                        <a:t>College of Engineering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Franklin Gothic Demi" panose="020B0703020102020204" pitchFamily="34" charset="0"/>
                        </a:rPr>
                        <a:t>Roseanne Warren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extLst>
                  <a:ext uri="{0D108BD9-81ED-4DB2-BD59-A6C34878D82A}">
                    <a16:rowId xmlns:a16="http://schemas.microsoft.com/office/drawing/2014/main" val="71886816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Franklin Gothic Demi" panose="020B0703020102020204" pitchFamily="34" charset="0"/>
                        </a:rPr>
                        <a:t>Doug Christensen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extLst>
                  <a:ext uri="{0D108BD9-81ED-4DB2-BD59-A6C34878D82A}">
                    <a16:rowId xmlns:a16="http://schemas.microsoft.com/office/drawing/2014/main" val="39618273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Franklin Gothic Demi" panose="020B0703020102020204" pitchFamily="34" charset="0"/>
                        </a:rPr>
                        <a:t>Sarang Joshi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extLst>
                  <a:ext uri="{0D108BD9-81ED-4DB2-BD59-A6C34878D82A}">
                    <a16:rowId xmlns:a16="http://schemas.microsoft.com/office/drawing/2014/main" val="419521043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Franklin Gothic Demi" panose="020B0703020102020204" pitchFamily="34" charset="0"/>
                        </a:rPr>
                        <a:t>College of Fine Arts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Franklin Gothic Demi" panose="020B0703020102020204" pitchFamily="34" charset="0"/>
                        </a:rPr>
                        <a:t>Julie Wright-Costa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extLst>
                  <a:ext uri="{0D108BD9-81ED-4DB2-BD59-A6C34878D82A}">
                    <a16:rowId xmlns:a16="http://schemas.microsoft.com/office/drawing/2014/main" val="180071849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Franklin Gothic Demi" panose="020B0703020102020204" pitchFamily="34" charset="0"/>
                        </a:rPr>
                        <a:t>College of Health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Franklin Gothic Demi" panose="020B0703020102020204" pitchFamily="34" charset="0"/>
                        </a:rPr>
                        <a:t>Timothy Brusseau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extLst>
                  <a:ext uri="{0D108BD9-81ED-4DB2-BD59-A6C34878D82A}">
                    <a16:rowId xmlns:a16="http://schemas.microsoft.com/office/drawing/2014/main" val="264694557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Franklin Gothic Demi" panose="020B0703020102020204" pitchFamily="34" charset="0"/>
                        </a:rPr>
                        <a:t>Lorie Richards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extLst>
                  <a:ext uri="{0D108BD9-81ED-4DB2-BD59-A6C34878D82A}">
                    <a16:rowId xmlns:a16="http://schemas.microsoft.com/office/drawing/2014/main" val="424149676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Franklin Gothic Demi" panose="020B0703020102020204" pitchFamily="34" charset="0"/>
                        </a:rPr>
                        <a:t>College of Humanities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Franklin Gothic Demi" panose="020B0703020102020204" pitchFamily="34" charset="0"/>
                        </a:rPr>
                        <a:t>Katharine Coles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extLst>
                  <a:ext uri="{0D108BD9-81ED-4DB2-BD59-A6C34878D82A}">
                    <a16:rowId xmlns:a16="http://schemas.microsoft.com/office/drawing/2014/main" val="33690706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Franklin Gothic Demi" panose="020B0703020102020204" pitchFamily="34" charset="0"/>
                        </a:rPr>
                        <a:t>Rachel Hayes-Harb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extLst>
                  <a:ext uri="{0D108BD9-81ED-4DB2-BD59-A6C34878D82A}">
                    <a16:rowId xmlns:a16="http://schemas.microsoft.com/office/drawing/2014/main" val="28093757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Franklin Gothic Demi" panose="020B0703020102020204" pitchFamily="34" charset="0"/>
                        </a:rPr>
                        <a:t>Margaret Wan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extLst>
                  <a:ext uri="{0D108BD9-81ED-4DB2-BD59-A6C34878D82A}">
                    <a16:rowId xmlns:a16="http://schemas.microsoft.com/office/drawing/2014/main" val="209995411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Franklin Gothic Demi" panose="020B0703020102020204" pitchFamily="34" charset="0"/>
                        </a:rPr>
                        <a:t>Curtis Newbold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extLst>
                  <a:ext uri="{0D108BD9-81ED-4DB2-BD59-A6C34878D82A}">
                    <a16:rowId xmlns:a16="http://schemas.microsoft.com/office/drawing/2014/main" val="264342398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Franklin Gothic Demi" panose="020B0703020102020204" pitchFamily="34" charset="0"/>
                        </a:rPr>
                        <a:t>College of Mines &amp; Earth Sciences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Franklin Gothic Demi" panose="020B0703020102020204" pitchFamily="34" charset="0"/>
                        </a:rPr>
                        <a:t>Kevin Perry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extLst>
                  <a:ext uri="{0D108BD9-81ED-4DB2-BD59-A6C34878D82A}">
                    <a16:rowId xmlns:a16="http://schemas.microsoft.com/office/drawing/2014/main" val="13111635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Franklin Gothic Demi" panose="020B0703020102020204" pitchFamily="34" charset="0"/>
                        </a:rPr>
                        <a:t>Mark Loewen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extLst>
                  <a:ext uri="{0D108BD9-81ED-4DB2-BD59-A6C34878D82A}">
                    <a16:rowId xmlns:a16="http://schemas.microsoft.com/office/drawing/2014/main" val="328973574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Franklin Gothic Demi" panose="020B0703020102020204" pitchFamily="34" charset="0"/>
                        </a:rPr>
                        <a:t>College of Nursing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Franklin Gothic Demi" panose="020B0703020102020204" pitchFamily="34" charset="0"/>
                        </a:rPr>
                        <a:t>Caroline Stephens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extLst>
                  <a:ext uri="{0D108BD9-81ED-4DB2-BD59-A6C34878D82A}">
                    <a16:rowId xmlns:a16="http://schemas.microsoft.com/office/drawing/2014/main" val="21368531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Franklin Gothic Demi" panose="020B0703020102020204" pitchFamily="34" charset="0"/>
                        </a:rPr>
                        <a:t>Lynn Reinke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extLst>
                  <a:ext uri="{0D108BD9-81ED-4DB2-BD59-A6C34878D82A}">
                    <a16:rowId xmlns:a16="http://schemas.microsoft.com/office/drawing/2014/main" val="33843384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Franklin Gothic Demi" panose="020B0703020102020204" pitchFamily="34" charset="0"/>
                        </a:rPr>
                        <a:t>College of Science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Franklin Gothic Demi" panose="020B0703020102020204" pitchFamily="34" charset="0"/>
                        </a:rPr>
                        <a:t>Martin Horvath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extLst>
                  <a:ext uri="{0D108BD9-81ED-4DB2-BD59-A6C34878D82A}">
                    <a16:rowId xmlns:a16="http://schemas.microsoft.com/office/drawing/2014/main" val="126416267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Franklin Gothic Demi" panose="020B0703020102020204" pitchFamily="34" charset="0"/>
                        </a:rPr>
                        <a:t>Sarah Bush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extLst>
                  <a:ext uri="{0D108BD9-81ED-4DB2-BD59-A6C34878D82A}">
                    <a16:rowId xmlns:a16="http://schemas.microsoft.com/office/drawing/2014/main" val="625618608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6E9A23A-1831-B242-FA3B-C46A87AF46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6905139"/>
              </p:ext>
            </p:extLst>
          </p:nvPr>
        </p:nvGraphicFramePr>
        <p:xfrm>
          <a:off x="6066366" y="1690688"/>
          <a:ext cx="5706533" cy="3886200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3741209">
                  <a:extLst>
                    <a:ext uri="{9D8B030D-6E8A-4147-A177-3AD203B41FA5}">
                      <a16:colId xmlns:a16="http://schemas.microsoft.com/office/drawing/2014/main" val="513836822"/>
                    </a:ext>
                  </a:extLst>
                </a:gridCol>
                <a:gridCol w="1965324">
                  <a:extLst>
                    <a:ext uri="{9D8B030D-6E8A-4147-A177-3AD203B41FA5}">
                      <a16:colId xmlns:a16="http://schemas.microsoft.com/office/drawing/2014/main" val="3090897559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Franklin Gothic Demi" panose="020B0703020102020204" pitchFamily="34" charset="0"/>
                        </a:rPr>
                        <a:t>College of Social &amp; Behavioral Science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Franklin Gothic Demi" panose="020B0703020102020204" pitchFamily="34" charset="0"/>
                        </a:rPr>
                        <a:t>Franks Drews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extLst>
                  <a:ext uri="{0D108BD9-81ED-4DB2-BD59-A6C34878D82A}">
                    <a16:rowId xmlns:a16="http://schemas.microsoft.com/office/drawing/2014/main" val="223243976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Franklin Gothic Demi" panose="020B0703020102020204" pitchFamily="34" charset="0"/>
                        </a:rPr>
                        <a:t>Katie Durante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extLst>
                  <a:ext uri="{0D108BD9-81ED-4DB2-BD59-A6C34878D82A}">
                    <a16:rowId xmlns:a16="http://schemas.microsoft.com/office/drawing/2014/main" val="285206019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Franklin Gothic Demi" panose="020B0703020102020204" pitchFamily="34" charset="0"/>
                        </a:rPr>
                        <a:t>Rick Forster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extLst>
                  <a:ext uri="{0D108BD9-81ED-4DB2-BD59-A6C34878D82A}">
                    <a16:rowId xmlns:a16="http://schemas.microsoft.com/office/drawing/2014/main" val="86013045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Franklin Gothic Demi" panose="020B0703020102020204" pitchFamily="34" charset="0"/>
                        </a:rPr>
                        <a:t>Christopher Simon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extLst>
                  <a:ext uri="{0D108BD9-81ED-4DB2-BD59-A6C34878D82A}">
                    <a16:rowId xmlns:a16="http://schemas.microsoft.com/office/drawing/2014/main" val="402320938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Franklin Gothic Demi" panose="020B0703020102020204" pitchFamily="34" charset="0"/>
                        </a:rPr>
                        <a:t>David Eccles School of Business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Franklin Gothic Demi" panose="020B0703020102020204" pitchFamily="34" charset="0"/>
                        </a:rPr>
                        <a:t>Rohit Aggarwal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extLst>
                  <a:ext uri="{0D108BD9-81ED-4DB2-BD59-A6C34878D82A}">
                    <a16:rowId xmlns:a16="http://schemas.microsoft.com/office/drawing/2014/main" val="107043291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Franklin Gothic Demi" panose="020B0703020102020204" pitchFamily="34" charset="0"/>
                        </a:rPr>
                        <a:t>Bryan Bonner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extLst>
                  <a:ext uri="{0D108BD9-81ED-4DB2-BD59-A6C34878D82A}">
                    <a16:rowId xmlns:a16="http://schemas.microsoft.com/office/drawing/2014/main" val="331325712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Franklin Gothic Demi" panose="020B0703020102020204" pitchFamily="34" charset="0"/>
                        </a:rPr>
                        <a:t>Libraries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Franklin Gothic Demi" panose="020B0703020102020204" pitchFamily="34" charset="0"/>
                        </a:rPr>
                        <a:t>Noreen Farley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extLst>
                  <a:ext uri="{0D108BD9-81ED-4DB2-BD59-A6C34878D82A}">
                    <a16:rowId xmlns:a16="http://schemas.microsoft.com/office/drawing/2014/main" val="227966839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Franklin Gothic Demi" panose="020B0703020102020204" pitchFamily="34" charset="0"/>
                        </a:rPr>
                        <a:t>S.J. Quinney College of Law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Franklin Gothic Demi" panose="020B0703020102020204" pitchFamily="34" charset="0"/>
                        </a:rPr>
                        <a:t>Jensie Anderson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extLst>
                  <a:ext uri="{0D108BD9-81ED-4DB2-BD59-A6C34878D82A}">
                    <a16:rowId xmlns:a16="http://schemas.microsoft.com/office/drawing/2014/main" val="344439910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Franklin Gothic Demi" panose="020B0703020102020204" pitchFamily="34" charset="0"/>
                        </a:rPr>
                        <a:t>School for Cultural &amp; Social Transformation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Franklin Gothic Demi" panose="020B0703020102020204" pitchFamily="34" charset="0"/>
                        </a:rPr>
                        <a:t>Lourdes Alberto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extLst>
                  <a:ext uri="{0D108BD9-81ED-4DB2-BD59-A6C34878D82A}">
                    <a16:rowId xmlns:a16="http://schemas.microsoft.com/office/drawing/2014/main" val="40165523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Franklin Gothic Demi" panose="020B0703020102020204" pitchFamily="34" charset="0"/>
                        </a:rPr>
                        <a:t>School of Dentistry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Franklin Gothic Demi" panose="020B0703020102020204" pitchFamily="34" charset="0"/>
                        </a:rPr>
                        <a:t>Brent Milne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extLst>
                  <a:ext uri="{0D108BD9-81ED-4DB2-BD59-A6C34878D82A}">
                    <a16:rowId xmlns:a16="http://schemas.microsoft.com/office/drawing/2014/main" val="61270633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panose="020B0703020102020204" pitchFamily="34" charset="0"/>
                        </a:rPr>
                        <a:t>Spencer Fox Eccles</a:t>
                      </a:r>
                      <a:r>
                        <a:rPr lang="en-US" sz="1200" u="none" strike="noStrike" dirty="0">
                          <a:effectLst/>
                          <a:latin typeface="Franklin Gothic Demi" panose="020B0703020102020204" pitchFamily="34" charset="0"/>
                        </a:rPr>
                        <a:t> School of Medicine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Franklin Gothic Demi" panose="020B0703020102020204" pitchFamily="34" charset="0"/>
                        </a:rPr>
                        <a:t>David Turok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extLst>
                  <a:ext uri="{0D108BD9-81ED-4DB2-BD59-A6C34878D82A}">
                    <a16:rowId xmlns:a16="http://schemas.microsoft.com/office/drawing/2014/main" val="187472286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Franklin Gothic Demi" panose="020B0703020102020204" pitchFamily="34" charset="0"/>
                        </a:rPr>
                        <a:t>Naomi Schleisinger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extLst>
                  <a:ext uri="{0D108BD9-81ED-4DB2-BD59-A6C34878D82A}">
                    <a16:rowId xmlns:a16="http://schemas.microsoft.com/office/drawing/2014/main" val="413963765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Franklin Gothic Demi" panose="020B0703020102020204" pitchFamily="34" charset="0"/>
                        </a:rPr>
                        <a:t>Robert Campbell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extLst>
                  <a:ext uri="{0D108BD9-81ED-4DB2-BD59-A6C34878D82A}">
                    <a16:rowId xmlns:a16="http://schemas.microsoft.com/office/drawing/2014/main" val="77509401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Franklin Gothic Demi" panose="020B0703020102020204" pitchFamily="34" charset="0"/>
                        </a:rPr>
                        <a:t>Huong Meeks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extLst>
                  <a:ext uri="{0D108BD9-81ED-4DB2-BD59-A6C34878D82A}">
                    <a16:rowId xmlns:a16="http://schemas.microsoft.com/office/drawing/2014/main" val="391778235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Franklin Gothic Demi" panose="020B0703020102020204" pitchFamily="34" charset="0"/>
                        </a:rPr>
                        <a:t>Ademuyiwa Aromolaran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extLst>
                  <a:ext uri="{0D108BD9-81ED-4DB2-BD59-A6C34878D82A}">
                    <a16:rowId xmlns:a16="http://schemas.microsoft.com/office/drawing/2014/main" val="72739466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Franklin Gothic Demi" panose="020B0703020102020204" pitchFamily="34" charset="0"/>
                        </a:rPr>
                        <a:t>QIDT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Franklin Gothic Demi" panose="020B0703020102020204" pitchFamily="34" charset="0"/>
                        </a:rPr>
                        <a:t>Ginger Smoak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extLst>
                  <a:ext uri="{0D108BD9-81ED-4DB2-BD59-A6C34878D82A}">
                    <a16:rowId xmlns:a16="http://schemas.microsoft.com/office/drawing/2014/main" val="244208422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Franklin Gothic Demi" panose="020B0703020102020204" pitchFamily="34" charset="0"/>
                        </a:rPr>
                        <a:t>Deans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Franklin Gothic Demi" panose="020B0703020102020204" pitchFamily="34" charset="0"/>
                        </a:rPr>
                        <a:t>Hollis Robins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extLst>
                  <a:ext uri="{0D108BD9-81ED-4DB2-BD59-A6C34878D82A}">
                    <a16:rowId xmlns:a16="http://schemas.microsoft.com/office/drawing/2014/main" val="2310261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7836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D822F8-73D7-974B-A9BE-9B9A9F7F4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7" y="345247"/>
            <a:ext cx="11053233" cy="1325563"/>
          </a:xfrm>
        </p:spPr>
        <p:txBody>
          <a:bodyPr/>
          <a:lstStyle/>
          <a:p>
            <a:r>
              <a:rPr lang="en-US" sz="4000" dirty="0">
                <a:latin typeface="Franklin Gothic Demi" panose="020B0703020102020204" pitchFamily="34" charset="0"/>
              </a:rPr>
              <a:t>Senate Committee Election Results</a:t>
            </a:r>
            <a:endParaRPr lang="en-US" dirty="0"/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8C0E3916-530A-1DC4-3E7D-775AB4ACCCB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74929" y="1690688"/>
          <a:ext cx="5653377" cy="3954336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2835285">
                  <a:extLst>
                    <a:ext uri="{9D8B030D-6E8A-4147-A177-3AD203B41FA5}">
                      <a16:colId xmlns:a16="http://schemas.microsoft.com/office/drawing/2014/main" val="4101478580"/>
                    </a:ext>
                  </a:extLst>
                </a:gridCol>
                <a:gridCol w="2818092">
                  <a:extLst>
                    <a:ext uri="{9D8B030D-6E8A-4147-A177-3AD203B41FA5}">
                      <a16:colId xmlns:a16="http://schemas.microsoft.com/office/drawing/2014/main" val="2598199956"/>
                    </a:ext>
                  </a:extLst>
                </a:gridCol>
              </a:tblGrid>
              <a:tr h="2286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kern="1200" baseline="0" dirty="0">
                          <a:solidFill>
                            <a:schemeClr val="tx1"/>
                          </a:solidFill>
                          <a:latin typeface="Franklin Gothic Demi" panose="020B0703020102020204" pitchFamily="34" charset="0"/>
                          <a:ea typeface="+mn-ea"/>
                          <a:cs typeface="+mn-cs"/>
                        </a:rPr>
                        <a:t>Senate Advisory Committee on Academic Policy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2028" marR="2028" marT="2028" marB="0"/>
                </a:tc>
                <a:extLst>
                  <a:ext uri="{0D108BD9-81ED-4DB2-BD59-A6C34878D82A}">
                    <a16:rowId xmlns:a16="http://schemas.microsoft.com/office/drawing/2014/main" val="334982165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Mary Beth Vogel-Ferguson*, Social Work</a:t>
                      </a:r>
                    </a:p>
                  </a:txBody>
                  <a:tcPr marL="2028" marR="2028" marT="2028" marB="0"/>
                </a:tc>
                <a:extLst>
                  <a:ext uri="{0D108BD9-81ED-4DB2-BD59-A6C34878D82A}">
                    <a16:rowId xmlns:a16="http://schemas.microsoft.com/office/drawing/2014/main" val="71886816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Matthew Cecil, Science</a:t>
                      </a:r>
                    </a:p>
                  </a:txBody>
                  <a:tcPr marL="2028" marR="2028" marT="2028" marB="0"/>
                </a:tc>
                <a:extLst>
                  <a:ext uri="{0D108BD9-81ED-4DB2-BD59-A6C34878D82A}">
                    <a16:rowId xmlns:a16="http://schemas.microsoft.com/office/drawing/2014/main" val="39618273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Jennifer Lehmbeck, Health</a:t>
                      </a:r>
                    </a:p>
                  </a:txBody>
                  <a:tcPr marL="2028" marR="2028" marT="2028" marB="0"/>
                </a:tc>
                <a:extLst>
                  <a:ext uri="{0D108BD9-81ED-4DB2-BD59-A6C34878D82A}">
                    <a16:rowId xmlns:a16="http://schemas.microsoft.com/office/drawing/2014/main" val="1150860696"/>
                  </a:ext>
                </a:extLst>
              </a:tr>
              <a:tr h="2286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panose="020B0703020102020204" pitchFamily="34" charset="0"/>
                        </a:rPr>
                        <a:t>Senate Advisory Committee on Equity, Diversity, and Inclusion (TL)</a:t>
                      </a:r>
                    </a:p>
                  </a:txBody>
                  <a:tcPr marL="2028" marR="2028" marT="2028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2028" marR="2028" marT="2028" marB="0"/>
                </a:tc>
                <a:extLst>
                  <a:ext uri="{0D108BD9-81ED-4DB2-BD59-A6C34878D82A}">
                    <a16:rowId xmlns:a16="http://schemas.microsoft.com/office/drawing/2014/main" val="419521043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Jong Hoon Kim, Fine Arts</a:t>
                      </a:r>
                    </a:p>
                  </a:txBody>
                  <a:tcPr marL="2028" marR="2028" marT="2028" marB="0"/>
                </a:tc>
                <a:extLst>
                  <a:ext uri="{0D108BD9-81ED-4DB2-BD59-A6C34878D82A}">
                    <a16:rowId xmlns:a16="http://schemas.microsoft.com/office/drawing/2014/main" val="180071849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Ademuyiwa Aromolaran, Medicine</a:t>
                      </a:r>
                    </a:p>
                  </a:txBody>
                  <a:tcPr marL="2028" marR="2028" marT="2028" marB="0"/>
                </a:tc>
                <a:extLst>
                  <a:ext uri="{0D108BD9-81ED-4DB2-BD59-A6C34878D82A}">
                    <a16:rowId xmlns:a16="http://schemas.microsoft.com/office/drawing/2014/main" val="264694557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Berardi Sensale Rodriguez, Engineering</a:t>
                      </a:r>
                    </a:p>
                  </a:txBody>
                  <a:tcPr marL="2028" marR="2028" marT="2028" marB="0"/>
                </a:tc>
                <a:extLst>
                  <a:ext uri="{0D108BD9-81ED-4DB2-BD59-A6C34878D82A}">
                    <a16:rowId xmlns:a16="http://schemas.microsoft.com/office/drawing/2014/main" val="424149676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Christy Porucznik, Medicine</a:t>
                      </a:r>
                    </a:p>
                  </a:txBody>
                  <a:tcPr marL="2028" marR="2028" marT="2028" marB="0"/>
                </a:tc>
                <a:extLst>
                  <a:ext uri="{0D108BD9-81ED-4DB2-BD59-A6C34878D82A}">
                    <a16:rowId xmlns:a16="http://schemas.microsoft.com/office/drawing/2014/main" val="1850751611"/>
                  </a:ext>
                </a:extLst>
              </a:tr>
              <a:tr h="2286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panose="020B0703020102020204" pitchFamily="34" charset="0"/>
                        </a:rPr>
                        <a:t>Senate Advisory Committee on Equity, Diversity, and Inclusion (CL)</a:t>
                      </a:r>
                    </a:p>
                  </a:txBody>
                  <a:tcPr marL="2028" marR="2028" marT="2028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2028" marR="2028" marT="2028" marB="0"/>
                </a:tc>
                <a:extLst>
                  <a:ext uri="{0D108BD9-81ED-4DB2-BD59-A6C34878D82A}">
                    <a16:rowId xmlns:a16="http://schemas.microsoft.com/office/drawing/2014/main" val="33690706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Trace Daniels Lerberg, Humanities</a:t>
                      </a:r>
                    </a:p>
                  </a:txBody>
                  <a:tcPr marL="2028" marR="2028" marT="2028" marB="0"/>
                </a:tc>
                <a:extLst>
                  <a:ext uri="{0D108BD9-81ED-4DB2-BD59-A6C34878D82A}">
                    <a16:rowId xmlns:a16="http://schemas.microsoft.com/office/drawing/2014/main" val="28093757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Clifton Uckerman, Social Work</a:t>
                      </a:r>
                    </a:p>
                  </a:txBody>
                  <a:tcPr marL="2028" marR="2028" marT="2028" marB="0"/>
                </a:tc>
                <a:extLst>
                  <a:ext uri="{0D108BD9-81ED-4DB2-BD59-A6C34878D82A}">
                    <a16:rowId xmlns:a16="http://schemas.microsoft.com/office/drawing/2014/main" val="1607026507"/>
                  </a:ext>
                </a:extLst>
              </a:tr>
              <a:tr h="2286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panose="020B0703020102020204" pitchFamily="34" charset="0"/>
                        </a:rPr>
                        <a:t>Senate Faculty Review Standards Committee</a:t>
                      </a:r>
                    </a:p>
                  </a:txBody>
                  <a:tcPr marL="2028" marR="2028" marT="2028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2028" marR="2028" marT="2028" marB="0"/>
                </a:tc>
                <a:extLst>
                  <a:ext uri="{0D108BD9-81ED-4DB2-BD59-A6C34878D82A}">
                    <a16:rowId xmlns:a16="http://schemas.microsoft.com/office/drawing/2014/main" val="209995411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panose="020B0703020102020204" pitchFamily="34" charset="0"/>
                        </a:rPr>
                        <a:t>     SFRSC - 1 TL faculty from Business</a:t>
                      </a:r>
                    </a:p>
                  </a:txBody>
                  <a:tcPr marL="2028" marR="2028" marT="2028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Jen Brown</a:t>
                      </a:r>
                    </a:p>
                  </a:txBody>
                  <a:tcPr marL="2028" marR="2028" marT="2028" marB="0"/>
                </a:tc>
                <a:extLst>
                  <a:ext uri="{0D108BD9-81ED-4DB2-BD59-A6C34878D82A}">
                    <a16:rowId xmlns:a16="http://schemas.microsoft.com/office/drawing/2014/main" val="264342398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panose="020B0703020102020204" pitchFamily="34" charset="0"/>
                        </a:rPr>
                        <a:t>     SFRSC - 1 TL faculty from Fine Arts</a:t>
                      </a:r>
                    </a:p>
                  </a:txBody>
                  <a:tcPr marL="2028" marR="2028" marT="2028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Chris DuVal</a:t>
                      </a:r>
                    </a:p>
                  </a:txBody>
                  <a:tcPr marL="2028" marR="2028" marT="2028" marB="0"/>
                </a:tc>
                <a:extLst>
                  <a:ext uri="{0D108BD9-81ED-4DB2-BD59-A6C34878D82A}">
                    <a16:rowId xmlns:a16="http://schemas.microsoft.com/office/drawing/2014/main" val="13111635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panose="020B0703020102020204" pitchFamily="34" charset="0"/>
                        </a:rPr>
                        <a:t>     SFRSC - 1 TL faculty from Education</a:t>
                      </a:r>
                    </a:p>
                  </a:txBody>
                  <a:tcPr marL="2028" marR="2028" marT="2028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Andrea Rorrer</a:t>
                      </a:r>
                    </a:p>
                  </a:txBody>
                  <a:tcPr marL="2028" marR="2028" marT="2028" marB="0"/>
                </a:tc>
                <a:extLst>
                  <a:ext uri="{0D108BD9-81ED-4DB2-BD59-A6C34878D82A}">
                    <a16:rowId xmlns:a16="http://schemas.microsoft.com/office/drawing/2014/main" val="3289735749"/>
                  </a:ext>
                </a:extLst>
              </a:tr>
              <a:tr h="29673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panose="020B0703020102020204" pitchFamily="34" charset="0"/>
                        </a:rPr>
                        <a:t>     SFRSC - 1 CL faculty University-Wide</a:t>
                      </a:r>
                    </a:p>
                  </a:txBody>
                  <a:tcPr marL="2028" marR="2028" marT="2028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Sankar Srinivasan, Business</a:t>
                      </a:r>
                    </a:p>
                  </a:txBody>
                  <a:tcPr marL="2028" marR="2028" marT="2028" marB="0"/>
                </a:tc>
                <a:extLst>
                  <a:ext uri="{0D108BD9-81ED-4DB2-BD59-A6C34878D82A}">
                    <a16:rowId xmlns:a16="http://schemas.microsoft.com/office/drawing/2014/main" val="213685312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6E9A23A-1831-B242-FA3B-C46A87AF46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101659"/>
              </p:ext>
            </p:extLst>
          </p:nvPr>
        </p:nvGraphicFramePr>
        <p:xfrm>
          <a:off x="6066366" y="1681701"/>
          <a:ext cx="6007690" cy="2066387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3491181">
                  <a:extLst>
                    <a:ext uri="{9D8B030D-6E8A-4147-A177-3AD203B41FA5}">
                      <a16:colId xmlns:a16="http://schemas.microsoft.com/office/drawing/2014/main" val="513836822"/>
                    </a:ext>
                  </a:extLst>
                </a:gridCol>
                <a:gridCol w="2516509">
                  <a:extLst>
                    <a:ext uri="{9D8B030D-6E8A-4147-A177-3AD203B41FA5}">
                      <a16:colId xmlns:a16="http://schemas.microsoft.com/office/drawing/2014/main" val="3090897559"/>
                    </a:ext>
                  </a:extLst>
                </a:gridCol>
              </a:tblGrid>
              <a:tr h="237587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panose="020B0703020102020204" pitchFamily="34" charset="0"/>
                        </a:rPr>
                        <a:t>Senate Advisory Committee on IT</a:t>
                      </a:r>
                    </a:p>
                  </a:txBody>
                  <a:tcPr marL="2028" marR="2028" marT="2028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2028" marR="2028" marT="2028" marB="0"/>
                </a:tc>
                <a:extLst>
                  <a:ext uri="{0D108BD9-81ED-4DB2-BD59-A6C34878D82A}">
                    <a16:rowId xmlns:a16="http://schemas.microsoft.com/office/drawing/2014/main" val="223243976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Kelly Broadhead*, Engineering</a:t>
                      </a:r>
                    </a:p>
                  </a:txBody>
                  <a:tcPr marL="2028" marR="2028" marT="2028" marB="0"/>
                </a:tc>
                <a:extLst>
                  <a:ext uri="{0D108BD9-81ED-4DB2-BD59-A6C34878D82A}">
                    <a16:rowId xmlns:a16="http://schemas.microsoft.com/office/drawing/2014/main" val="285206019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Joy Pierce, Humanities</a:t>
                      </a:r>
                    </a:p>
                  </a:txBody>
                  <a:tcPr marL="2028" marR="2028" marT="2028" marB="0"/>
                </a:tc>
                <a:extLst>
                  <a:ext uri="{0D108BD9-81ED-4DB2-BD59-A6C34878D82A}">
                    <a16:rowId xmlns:a16="http://schemas.microsoft.com/office/drawing/2014/main" val="86013045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Charles Jui*, Science</a:t>
                      </a:r>
                    </a:p>
                  </a:txBody>
                  <a:tcPr marL="2028" marR="2028" marT="2028" marB="0"/>
                </a:tc>
                <a:extLst>
                  <a:ext uri="{0D108BD9-81ED-4DB2-BD59-A6C34878D82A}">
                    <a16:rowId xmlns:a16="http://schemas.microsoft.com/office/drawing/2014/main" val="402320938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David Goldenberg*, Science</a:t>
                      </a:r>
                    </a:p>
                  </a:txBody>
                  <a:tcPr marL="2028" marR="2028" marT="2028" marB="0"/>
                </a:tc>
                <a:extLst>
                  <a:ext uri="{0D108BD9-81ED-4DB2-BD59-A6C34878D82A}">
                    <a16:rowId xmlns:a16="http://schemas.microsoft.com/office/drawing/2014/main" val="1070432918"/>
                  </a:ext>
                </a:extLst>
              </a:tr>
              <a:tr h="2286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panose="020B0703020102020204" pitchFamily="34" charset="0"/>
                        </a:rPr>
                        <a:t>Senate Committee on Academic Freedom and Faculty Rights</a:t>
                      </a:r>
                    </a:p>
                  </a:txBody>
                  <a:tcPr marL="2028" marR="2028" marT="2028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2028" marR="2028" marT="2028" marB="0"/>
                </a:tc>
                <a:extLst>
                  <a:ext uri="{0D108BD9-81ED-4DB2-BD59-A6C34878D82A}">
                    <a16:rowId xmlns:a16="http://schemas.microsoft.com/office/drawing/2014/main" val="331325712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Brent Steele, CSBS</a:t>
                      </a:r>
                    </a:p>
                  </a:txBody>
                  <a:tcPr marL="2028" marR="2028" marT="2028" marB="0"/>
                </a:tc>
                <a:extLst>
                  <a:ext uri="{0D108BD9-81ED-4DB2-BD59-A6C34878D82A}">
                    <a16:rowId xmlns:a16="http://schemas.microsoft.com/office/drawing/2014/main" val="2279668397"/>
                  </a:ext>
                </a:extLst>
              </a:tr>
              <a:tr h="2286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panose="020B0703020102020204" pitchFamily="34" charset="0"/>
                        </a:rPr>
                        <a:t>Senate Advisory Committee on Student Course Feedback</a:t>
                      </a:r>
                    </a:p>
                  </a:txBody>
                  <a:tcPr marL="2028" marR="2028" marT="2028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2028" marR="2028" marT="2028" marB="0"/>
                </a:tc>
                <a:extLst>
                  <a:ext uri="{0D108BD9-81ED-4DB2-BD59-A6C34878D82A}">
                    <a16:rowId xmlns:a16="http://schemas.microsoft.com/office/drawing/2014/main" val="344439910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Book" panose="020B0503020102020204" pitchFamily="34" charset="0"/>
                        </a:rPr>
                        <a:t>Jess Tidswell, Health</a:t>
                      </a:r>
                    </a:p>
                  </a:txBody>
                  <a:tcPr marL="2028" marR="2028" marT="2028" marB="0"/>
                </a:tc>
                <a:extLst>
                  <a:ext uri="{0D108BD9-81ED-4DB2-BD59-A6C34878D82A}">
                    <a16:rowId xmlns:a16="http://schemas.microsoft.com/office/drawing/2014/main" val="401655230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0D20323-7E33-3A11-B081-2F35997E229B}"/>
              </a:ext>
            </a:extLst>
          </p:cNvPr>
          <p:cNvSpPr txBox="1"/>
          <p:nvPr/>
        </p:nvSpPr>
        <p:spPr>
          <a:xfrm>
            <a:off x="401542" y="5649401"/>
            <a:ext cx="46197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u="none" strike="noStrike" dirty="0">
                <a:solidFill>
                  <a:schemeClr val="tx1"/>
                </a:solidFill>
                <a:effectLst/>
                <a:latin typeface="Franklin Gothic Book" panose="020B0503020102020204" pitchFamily="34" charset="0"/>
              </a:rPr>
              <a:t>* = served on committee for 2022-23 term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06372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5F4C7-F8AF-BE00-1F39-CD81052EE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lin Gothic Demi" panose="020B0703020102020204" pitchFamily="34" charset="0"/>
              </a:rPr>
              <a:t>Undergraduate Council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(Last Updated 4/14/2023)</a:t>
            </a:r>
            <a:endParaRPr lang="en-US" dirty="0"/>
          </a:p>
        </p:txBody>
      </p:sp>
      <p:graphicFrame>
        <p:nvGraphicFramePr>
          <p:cNvPr id="4" name="Content Placeholder 1">
            <a:extLst>
              <a:ext uri="{FF2B5EF4-FFF2-40B4-BE49-F238E27FC236}">
                <a16:creationId xmlns:a16="http://schemas.microsoft.com/office/drawing/2014/main" id="{53F44EF8-1ECF-674E-D1E2-FAB0717D9F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9807434"/>
              </p:ext>
            </p:extLst>
          </p:nvPr>
        </p:nvGraphicFramePr>
        <p:xfrm>
          <a:off x="2724150" y="1817688"/>
          <a:ext cx="6743700" cy="3427956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4577450">
                  <a:extLst>
                    <a:ext uri="{9D8B030D-6E8A-4147-A177-3AD203B41FA5}">
                      <a16:colId xmlns:a16="http://schemas.microsoft.com/office/drawing/2014/main" val="4101478580"/>
                    </a:ext>
                  </a:extLst>
                </a:gridCol>
                <a:gridCol w="2166250">
                  <a:extLst>
                    <a:ext uri="{9D8B030D-6E8A-4147-A177-3AD203B41FA5}">
                      <a16:colId xmlns:a16="http://schemas.microsoft.com/office/drawing/2014/main" val="2598199956"/>
                    </a:ext>
                  </a:extLst>
                </a:gridCol>
              </a:tblGrid>
              <a:tr h="48970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panose="020B0703020102020204" pitchFamily="34" charset="0"/>
                        </a:rPr>
                        <a:t>College of Architecture and Planning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panose="020B0703020102020204" pitchFamily="34" charset="0"/>
                        </a:rPr>
                        <a:t>Steven Chodoriwsky 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3175" marR="3175" marT="3175" marB="0"/>
                </a:tc>
                <a:extLst>
                  <a:ext uri="{0D108BD9-81ED-4DB2-BD59-A6C34878D82A}">
                    <a16:rowId xmlns:a16="http://schemas.microsoft.com/office/drawing/2014/main" val="3349821650"/>
                  </a:ext>
                </a:extLst>
              </a:tr>
              <a:tr h="48970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panose="020B0703020102020204" pitchFamily="34" charset="0"/>
                        </a:rPr>
                        <a:t>College of Fine Arts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>
                          <a:solidFill>
                            <a:schemeClr val="tx1"/>
                          </a:solidFill>
                          <a:effectLst/>
                          <a:latin typeface="Franklin Gothic Demi" panose="020B0703020102020204" pitchFamily="34" charset="0"/>
                        </a:rPr>
                        <a:t>Donn Schaefer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3175" marR="3175" marT="3175" marB="0"/>
                </a:tc>
                <a:extLst>
                  <a:ext uri="{0D108BD9-81ED-4DB2-BD59-A6C34878D82A}">
                    <a16:rowId xmlns:a16="http://schemas.microsoft.com/office/drawing/2014/main" val="718868160"/>
                  </a:ext>
                </a:extLst>
              </a:tr>
              <a:tr h="48970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panose="020B0703020102020204" pitchFamily="34" charset="0"/>
                        </a:rPr>
                        <a:t>College of Humanities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>
                          <a:solidFill>
                            <a:schemeClr val="tx1"/>
                          </a:solidFill>
                          <a:effectLst/>
                          <a:latin typeface="Franklin Gothic Demi" panose="020B0703020102020204" pitchFamily="34" charset="0"/>
                        </a:rPr>
                        <a:t>John Stone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3175" marR="3175" marT="3175" marB="0"/>
                </a:tc>
                <a:extLst>
                  <a:ext uri="{0D108BD9-81ED-4DB2-BD59-A6C34878D82A}">
                    <a16:rowId xmlns:a16="http://schemas.microsoft.com/office/drawing/2014/main" val="396182738"/>
                  </a:ext>
                </a:extLst>
              </a:tr>
              <a:tr h="48970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panose="020B0703020102020204" pitchFamily="34" charset="0"/>
                        </a:rPr>
                        <a:t>College of Science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>
                          <a:solidFill>
                            <a:schemeClr val="tx1"/>
                          </a:solidFill>
                          <a:effectLst/>
                          <a:latin typeface="Franklin Gothic Demi" panose="020B0703020102020204" pitchFamily="34" charset="0"/>
                        </a:rPr>
                        <a:t>Jordan Gerton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3175" marR="3175" marT="3175" marB="0"/>
                </a:tc>
                <a:extLst>
                  <a:ext uri="{0D108BD9-81ED-4DB2-BD59-A6C34878D82A}">
                    <a16:rowId xmlns:a16="http://schemas.microsoft.com/office/drawing/2014/main" val="4195210432"/>
                  </a:ext>
                </a:extLst>
              </a:tr>
              <a:tr h="48970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panose="020B0703020102020204" pitchFamily="34" charset="0"/>
                        </a:rPr>
                        <a:t>College of Social &amp; Behavioral Science</a:t>
                      </a:r>
                    </a:p>
                  </a:txBody>
                  <a:tcPr marL="2028" marR="2028" marT="2028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>
                          <a:solidFill>
                            <a:schemeClr val="tx1"/>
                          </a:solidFill>
                          <a:effectLst/>
                          <a:latin typeface="Franklin Gothic Demi" panose="020B0703020102020204" pitchFamily="34" charset="0"/>
                        </a:rPr>
                        <a:t>Lazarus Adau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3175" marR="3175" marT="3175" marB="0"/>
                </a:tc>
                <a:extLst>
                  <a:ext uri="{0D108BD9-81ED-4DB2-BD59-A6C34878D82A}">
                    <a16:rowId xmlns:a16="http://schemas.microsoft.com/office/drawing/2014/main" val="1800718491"/>
                  </a:ext>
                </a:extLst>
              </a:tr>
              <a:tr h="48970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panose="020B0703020102020204" pitchFamily="34" charset="0"/>
                        </a:rPr>
                        <a:t>College of Social Work</a:t>
                      </a:r>
                      <a:endParaRPr lang="en-US" sz="1600" b="0" u="none" strike="noStrike" dirty="0">
                        <a:solidFill>
                          <a:schemeClr val="tx1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  <a:p>
                      <a:pPr algn="l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2028" marR="2028" marT="2028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>
                          <a:solidFill>
                            <a:schemeClr val="tx1"/>
                          </a:solidFill>
                          <a:effectLst/>
                          <a:latin typeface="Franklin Gothic Demi" panose="020B0703020102020204" pitchFamily="34" charset="0"/>
                        </a:rPr>
                        <a:t>Stephanie Bank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3175" marR="3175" marT="3175" marB="0"/>
                </a:tc>
                <a:extLst>
                  <a:ext uri="{0D108BD9-81ED-4DB2-BD59-A6C34878D82A}">
                    <a16:rowId xmlns:a16="http://schemas.microsoft.com/office/drawing/2014/main" val="2646945573"/>
                  </a:ext>
                </a:extLst>
              </a:tr>
              <a:tr h="48970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panose="020B0703020102020204" pitchFamily="34" charset="0"/>
                        </a:rPr>
                        <a:t>Libraries</a:t>
                      </a:r>
                    </a:p>
                  </a:txBody>
                  <a:tcPr marL="2028" marR="2028" marT="2028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panose="020B0703020102020204" pitchFamily="34" charset="0"/>
                        </a:rPr>
                        <a:t>Marnie Powers-Torrey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3175" marR="3175" marT="3175" marB="0"/>
                </a:tc>
                <a:extLst>
                  <a:ext uri="{0D108BD9-81ED-4DB2-BD59-A6C34878D82A}">
                    <a16:rowId xmlns:a16="http://schemas.microsoft.com/office/drawing/2014/main" val="42414967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0177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328C651-86E3-2122-0E44-209313352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51633" cy="1325563"/>
          </a:xfrm>
        </p:spPr>
        <p:txBody>
          <a:bodyPr/>
          <a:lstStyle/>
          <a:p>
            <a:r>
              <a:rPr lang="en-US" sz="3600" dirty="0">
                <a:latin typeface="Franklin Gothic Demi" panose="020B0703020102020204" pitchFamily="34" charset="0"/>
              </a:rPr>
              <a:t>University Promotion and Tenure Advisory Committee (UPTAC)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(Last Updated 4/14/2023)</a:t>
            </a:r>
            <a:endParaRPr lang="en-US" dirty="0"/>
          </a:p>
        </p:txBody>
      </p:sp>
      <p:graphicFrame>
        <p:nvGraphicFramePr>
          <p:cNvPr id="4" name="Content Placeholder 1">
            <a:extLst>
              <a:ext uri="{FF2B5EF4-FFF2-40B4-BE49-F238E27FC236}">
                <a16:creationId xmlns:a16="http://schemas.microsoft.com/office/drawing/2014/main" id="{EF957F48-B30F-3C91-CEAF-6A48C43EC2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8666601"/>
              </p:ext>
            </p:extLst>
          </p:nvPr>
        </p:nvGraphicFramePr>
        <p:xfrm>
          <a:off x="1350433" y="2067454"/>
          <a:ext cx="9491133" cy="3427956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4428067">
                  <a:extLst>
                    <a:ext uri="{9D8B030D-6E8A-4147-A177-3AD203B41FA5}">
                      <a16:colId xmlns:a16="http://schemas.microsoft.com/office/drawing/2014/main" val="4101478580"/>
                    </a:ext>
                  </a:extLst>
                </a:gridCol>
                <a:gridCol w="2315633">
                  <a:extLst>
                    <a:ext uri="{9D8B030D-6E8A-4147-A177-3AD203B41FA5}">
                      <a16:colId xmlns:a16="http://schemas.microsoft.com/office/drawing/2014/main" val="2598199956"/>
                    </a:ext>
                  </a:extLst>
                </a:gridCol>
                <a:gridCol w="2747433">
                  <a:extLst>
                    <a:ext uri="{9D8B030D-6E8A-4147-A177-3AD203B41FA5}">
                      <a16:colId xmlns:a16="http://schemas.microsoft.com/office/drawing/2014/main" val="2828498499"/>
                    </a:ext>
                  </a:extLst>
                </a:gridCol>
              </a:tblGrid>
              <a:tr h="48970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panose="020B0703020102020204" pitchFamily="34" charset="0"/>
                        </a:rPr>
                        <a:t>College of Engineering</a:t>
                      </a:r>
                    </a:p>
                  </a:txBody>
                  <a:tcPr marL="3175" marR="3175" marT="317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Franklin Gothic Demi" panose="020B0703020102020204" pitchFamily="34" charset="0"/>
                        </a:rPr>
                        <a:t>Marc Porter</a:t>
                      </a:r>
                    </a:p>
                  </a:txBody>
                  <a:tcPr marL="3175" marR="3175" marT="317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Franklin Gothic Demi" panose="020B0703020102020204" pitchFamily="34" charset="0"/>
                        </a:rPr>
                        <a:t>(alt) Kam Leang</a:t>
                      </a:r>
                    </a:p>
                  </a:txBody>
                  <a:tcPr marL="3175" marR="3175" marT="3175" marB="0"/>
                </a:tc>
                <a:extLst>
                  <a:ext uri="{0D108BD9-81ED-4DB2-BD59-A6C34878D82A}">
                    <a16:rowId xmlns:a16="http://schemas.microsoft.com/office/drawing/2014/main" val="3349821650"/>
                  </a:ext>
                </a:extLst>
              </a:tr>
              <a:tr h="48970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panose="020B0703020102020204" pitchFamily="34" charset="0"/>
                        </a:rPr>
                        <a:t>College of Health</a:t>
                      </a:r>
                    </a:p>
                  </a:txBody>
                  <a:tcPr marL="3175" marR="3175" marT="317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Franklin Gothic Demi" panose="020B0703020102020204" pitchFamily="34" charset="0"/>
                        </a:rPr>
                        <a:t>Maria Newton</a:t>
                      </a:r>
                    </a:p>
                  </a:txBody>
                  <a:tcPr marL="3175" marR="3175" marT="317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Franklin Gothic Demi" panose="020B0703020102020204" pitchFamily="34" charset="0"/>
                        </a:rPr>
                        <a:t>(alt) Dorothy Schmalz</a:t>
                      </a:r>
                    </a:p>
                  </a:txBody>
                  <a:tcPr marL="3175" marR="3175" marT="3175" marB="0"/>
                </a:tc>
                <a:extLst>
                  <a:ext uri="{0D108BD9-81ED-4DB2-BD59-A6C34878D82A}">
                    <a16:rowId xmlns:a16="http://schemas.microsoft.com/office/drawing/2014/main" val="718868160"/>
                  </a:ext>
                </a:extLst>
              </a:tr>
              <a:tr h="48970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Franklin Gothic Demi" panose="020B0703020102020204" pitchFamily="34" charset="0"/>
                        </a:rPr>
                        <a:t>College of Social &amp; Behavioral Science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3175" marR="3175" marT="317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Franklin Gothic Demi" panose="020B0703020102020204" pitchFamily="34" charset="0"/>
                        </a:rPr>
                        <a:t>Andrea Brunelle</a:t>
                      </a:r>
                    </a:p>
                  </a:txBody>
                  <a:tcPr marL="3175" marR="3175" marT="317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Franklin Gothic Demi" panose="020B0703020102020204" pitchFamily="34" charset="0"/>
                        </a:rPr>
                        <a:t>(alt) Timothy Smith</a:t>
                      </a:r>
                    </a:p>
                  </a:txBody>
                  <a:tcPr marL="3175" marR="3175" marT="3175" marB="0"/>
                </a:tc>
                <a:extLst>
                  <a:ext uri="{0D108BD9-81ED-4DB2-BD59-A6C34878D82A}">
                    <a16:rowId xmlns:a16="http://schemas.microsoft.com/office/drawing/2014/main" val="396182738"/>
                  </a:ext>
                </a:extLst>
              </a:tr>
              <a:tr h="48970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Franklin Gothic Demi" panose="020B0703020102020204" pitchFamily="34" charset="0"/>
                        </a:rPr>
                        <a:t>S.J. Quinney College of Law</a:t>
                      </a:r>
                    </a:p>
                  </a:txBody>
                  <a:tcPr marL="3175" marR="3175" marT="317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Franklin Gothic Demi" panose="020B0703020102020204" pitchFamily="34" charset="0"/>
                        </a:rPr>
                        <a:t>Clifford Rosky</a:t>
                      </a:r>
                    </a:p>
                  </a:txBody>
                  <a:tcPr marL="3175" marR="3175" marT="317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Franklin Gothic Demi" panose="020B0703020102020204" pitchFamily="34" charset="0"/>
                        </a:rPr>
                        <a:t>(alt) TBD</a:t>
                      </a:r>
                    </a:p>
                  </a:txBody>
                  <a:tcPr marL="3175" marR="3175" marT="3175" marB="0"/>
                </a:tc>
                <a:extLst>
                  <a:ext uri="{0D108BD9-81ED-4DB2-BD59-A6C34878D82A}">
                    <a16:rowId xmlns:a16="http://schemas.microsoft.com/office/drawing/2014/main" val="4195210432"/>
                  </a:ext>
                </a:extLst>
              </a:tr>
              <a:tr h="48970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Franklin Gothic Demi" panose="020B0703020102020204" pitchFamily="34" charset="0"/>
                        </a:rPr>
                        <a:t>School for Cultural &amp; Social Transformation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3175" marR="3175" marT="317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Franklin Gothic Demi" panose="020B0703020102020204" pitchFamily="34" charset="0"/>
                        </a:rPr>
                        <a:t>Matt Basso</a:t>
                      </a:r>
                    </a:p>
                  </a:txBody>
                  <a:tcPr marL="3175" marR="3175" marT="317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Franklin Gothic Demi" panose="020B0703020102020204" pitchFamily="34" charset="0"/>
                        </a:rPr>
                        <a:t>(alt) Andrea Baldwin</a:t>
                      </a:r>
                    </a:p>
                  </a:txBody>
                  <a:tcPr marL="3175" marR="3175" marT="3175" marB="0"/>
                </a:tc>
                <a:extLst>
                  <a:ext uri="{0D108BD9-81ED-4DB2-BD59-A6C34878D82A}">
                    <a16:rowId xmlns:a16="http://schemas.microsoft.com/office/drawing/2014/main" val="1800718491"/>
                  </a:ext>
                </a:extLst>
              </a:tr>
              <a:tr h="48970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Franklin Gothic Demi" panose="020B0703020102020204" pitchFamily="34" charset="0"/>
                        </a:rPr>
                        <a:t>School of Dentistry</a:t>
                      </a:r>
                    </a:p>
                  </a:txBody>
                  <a:tcPr marL="3175" marR="3175" marT="317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Franklin Gothic Demi" panose="020B0703020102020204" pitchFamily="34" charset="0"/>
                        </a:rPr>
                        <a:t>Glen Hanson</a:t>
                      </a:r>
                    </a:p>
                  </a:txBody>
                  <a:tcPr marL="3175" marR="3175" marT="317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Franklin Gothic Demi" panose="020B0703020102020204" pitchFamily="34" charset="0"/>
                        </a:rPr>
                        <a:t>(alt) Annette Fleckenstein</a:t>
                      </a:r>
                    </a:p>
                  </a:txBody>
                  <a:tcPr marL="3175" marR="3175" marT="3175" marB="0"/>
                </a:tc>
                <a:extLst>
                  <a:ext uri="{0D108BD9-81ED-4DB2-BD59-A6C34878D82A}">
                    <a16:rowId xmlns:a16="http://schemas.microsoft.com/office/drawing/2014/main" val="2646945573"/>
                  </a:ext>
                </a:extLst>
              </a:tr>
              <a:tr h="48970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panose="020B0703020102020204" pitchFamily="34" charset="0"/>
                        </a:rPr>
                        <a:t>Spencer Fox Eccles School of Medicine</a:t>
                      </a:r>
                    </a:p>
                  </a:txBody>
                  <a:tcPr marL="3175" marR="3175" marT="317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panose="020B0703020102020204" pitchFamily="34" charset="0"/>
                        </a:rPr>
                        <a:t>Dr. Jose Rodriguez</a:t>
                      </a:r>
                    </a:p>
                  </a:txBody>
                  <a:tcPr marL="3175" marR="3175" marT="317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Franklin Gothic Demi" panose="020B0703020102020204" pitchFamily="34" charset="0"/>
                        </a:rPr>
                        <a:t>(alt) Dr. Daniel </a:t>
                      </a:r>
                      <a:r>
                        <a:rPr lang="en-US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Franklin Gothic Demi" panose="020B0703020102020204" pitchFamily="34" charset="0"/>
                        </a:rPr>
                        <a:t>Scharfstein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Franklin Gothic Demi" panose="020B0703020102020204" pitchFamily="34" charset="0"/>
                      </a:endParaRPr>
                    </a:p>
                  </a:txBody>
                  <a:tcPr marL="3175" marR="3175" marT="3175" marB="0"/>
                </a:tc>
                <a:extLst>
                  <a:ext uri="{0D108BD9-81ED-4DB2-BD59-A6C34878D82A}">
                    <a16:rowId xmlns:a16="http://schemas.microsoft.com/office/drawing/2014/main" val="42414967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3967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 descr="A city in front of a mountain&#10;&#10;Description automatically generated with low confidence">
            <a:extLst>
              <a:ext uri="{FF2B5EF4-FFF2-40B4-BE49-F238E27FC236}">
                <a16:creationId xmlns:a16="http://schemas.microsoft.com/office/drawing/2014/main" id="{C3C704CB-D9B9-CA33-948B-6BFC7B61616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3"/>
          </p:nvPr>
        </p:nvPicPr>
        <p:blipFill rotWithShape="1">
          <a:blip r:embed="rId2"/>
          <a:srcRect t="10841" b="10057"/>
          <a:stretch/>
        </p:blipFill>
        <p:spPr>
          <a:xfrm>
            <a:off x="0" y="-380846"/>
            <a:ext cx="12192000" cy="6432550"/>
          </a:xfr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0D341B24-191B-B447-833D-EA2403E80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6" y="1022503"/>
            <a:ext cx="12169774" cy="3582153"/>
          </a:xfrm>
          <a:solidFill>
            <a:schemeClr val="bg2">
              <a:alpha val="44000"/>
            </a:schemeClr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 Senate Leadership Elections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DAA9C8-DBFF-32D0-8C84-C31494B26521}"/>
              </a:ext>
            </a:extLst>
          </p:cNvPr>
          <p:cNvSpPr txBox="1"/>
          <p:nvPr/>
        </p:nvSpPr>
        <p:spPr>
          <a:xfrm>
            <a:off x="10109200" y="-273050"/>
            <a:ext cx="1993900" cy="584775"/>
          </a:xfrm>
          <a:prstGeom prst="rect">
            <a:avLst/>
          </a:prstGeom>
          <a:solidFill>
            <a:schemeClr val="bg1">
              <a:lumMod val="85000"/>
              <a:alpha val="72000"/>
            </a:schemeClr>
          </a:solidFill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Academic Senate 4/14/23</a:t>
            </a:r>
          </a:p>
        </p:txBody>
      </p:sp>
    </p:spTree>
    <p:extLst>
      <p:ext uri="{BB962C8B-B14F-4D97-AF65-F5344CB8AC3E}">
        <p14:creationId xmlns:p14="http://schemas.microsoft.com/office/powerpoint/2010/main" val="107157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328C651-86E3-2122-0E44-209313352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51633" cy="1325563"/>
          </a:xfrm>
        </p:spPr>
        <p:txBody>
          <a:bodyPr/>
          <a:lstStyle/>
          <a:p>
            <a:r>
              <a:rPr lang="en-US" sz="2800" dirty="0">
                <a:latin typeface="Franklin Gothic Demi" panose="020B0703020102020204" pitchFamily="34" charset="0"/>
              </a:rPr>
              <a:t>Senate Personnel &amp; Elections Committee (SPEC):</a:t>
            </a:r>
            <a:br>
              <a:rPr lang="en-US" sz="3600" dirty="0">
                <a:latin typeface="Franklin Gothic Demi" panose="020B0703020102020204" pitchFamily="34" charset="0"/>
              </a:rPr>
            </a:br>
            <a:r>
              <a:rPr lang="en-US" sz="3600" i="1" dirty="0">
                <a:latin typeface="Franklin Gothic Demi" panose="020B0703020102020204" pitchFamily="34" charset="0"/>
              </a:rPr>
              <a:t>Elections for May 1, 2023</a:t>
            </a:r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DCF07C2-56E9-5CE4-60CC-062989A214E8}"/>
              </a:ext>
            </a:extLst>
          </p:cNvPr>
          <p:cNvSpPr txBox="1">
            <a:spLocks/>
          </p:cNvSpPr>
          <p:nvPr/>
        </p:nvSpPr>
        <p:spPr>
          <a:xfrm>
            <a:off x="728608" y="1769178"/>
            <a:ext cx="9830536" cy="4207978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2573" lvl="2" indent="0">
              <a:buClr>
                <a:schemeClr val="accent3">
                  <a:lumMod val="20000"/>
                  <a:lumOff val="80000"/>
                </a:schemeClr>
              </a:buClr>
              <a:buSzPct val="108000"/>
              <a:buFont typeface="Arial" panose="020B0604020202020204" pitchFamily="34" charset="0"/>
              <a:buNone/>
              <a:defRPr/>
            </a:pPr>
            <a:r>
              <a:rPr lang="en-US" sz="2800" b="1" dirty="0">
                <a:latin typeface="Franklin Gothic Medium" panose="020B0603020102020204" pitchFamily="34" charset="0"/>
                <a:sym typeface="Gill Sans" charset="0"/>
              </a:rPr>
              <a:t>Mike </a:t>
            </a:r>
            <a:r>
              <a:rPr lang="en-US" sz="2800" b="1" dirty="0" err="1">
                <a:latin typeface="Franklin Gothic Medium" panose="020B0603020102020204" pitchFamily="34" charset="0"/>
                <a:sym typeface="Gill Sans" charset="0"/>
              </a:rPr>
              <a:t>Braak</a:t>
            </a:r>
            <a:r>
              <a:rPr lang="en-US" sz="2800" b="1" dirty="0">
                <a:latin typeface="Franklin Gothic Medium" panose="020B0603020102020204" pitchFamily="34" charset="0"/>
                <a:sym typeface="Gill Sans" charset="0"/>
              </a:rPr>
              <a:t> </a:t>
            </a:r>
            <a:br>
              <a:rPr lang="en-US" sz="2800" b="1" dirty="0">
                <a:latin typeface="Franklin Gothic Medium" panose="020B0603020102020204" pitchFamily="34" charset="0"/>
                <a:sym typeface="Gill Sans" charset="0"/>
              </a:rPr>
            </a:br>
            <a:r>
              <a:rPr lang="en-US" sz="2800" b="1" dirty="0">
                <a:latin typeface="Franklin Gothic Medium" panose="020B0603020102020204" pitchFamily="34" charset="0"/>
                <a:sym typeface="Gill Sans" charset="0"/>
                <a:hlinkClick r:id="rId2"/>
              </a:rPr>
              <a:t>mike.braak@utah.edu</a:t>
            </a:r>
            <a:br>
              <a:rPr lang="en-US" sz="2800" b="1" dirty="0">
                <a:latin typeface="Franklin Gothic Medium" panose="020B0603020102020204" pitchFamily="34" charset="0"/>
                <a:sym typeface="Gill Sans" charset="0"/>
              </a:rPr>
            </a:br>
            <a:br>
              <a:rPr lang="en-US" sz="2800" b="1" dirty="0">
                <a:latin typeface="Franklin Gothic Medium" panose="020B0603020102020204" pitchFamily="34" charset="0"/>
                <a:sym typeface="Gill Sans" charset="0"/>
              </a:rPr>
            </a:br>
            <a:r>
              <a:rPr lang="en-US" sz="2800" b="1" dirty="0">
                <a:latin typeface="Franklin Gothic Medium" panose="020B0603020102020204" pitchFamily="34" charset="0"/>
                <a:sym typeface="Gill Sans" charset="0"/>
              </a:rPr>
              <a:t>Paul </a:t>
            </a:r>
            <a:r>
              <a:rPr lang="en-US" sz="2800" b="1" dirty="0" err="1">
                <a:latin typeface="Franklin Gothic Medium" panose="020B0603020102020204" pitchFamily="34" charset="0"/>
                <a:sym typeface="Gill Sans" charset="0"/>
              </a:rPr>
              <a:t>Mogren</a:t>
            </a:r>
            <a:r>
              <a:rPr lang="en-US" sz="2800" b="1" dirty="0">
                <a:latin typeface="Franklin Gothic Medium" panose="020B0603020102020204" pitchFamily="34" charset="0"/>
                <a:sym typeface="Gill Sans" charset="0"/>
              </a:rPr>
              <a:t> </a:t>
            </a:r>
            <a:br>
              <a:rPr lang="en-US" sz="2800" b="1" dirty="0">
                <a:latin typeface="Franklin Gothic Medium" panose="020B0603020102020204" pitchFamily="34" charset="0"/>
                <a:sym typeface="Gill Sans" charset="0"/>
              </a:rPr>
            </a:br>
            <a:r>
              <a:rPr lang="en-US" sz="2800" b="1" dirty="0">
                <a:latin typeface="Franklin Gothic Medium" panose="020B0603020102020204" pitchFamily="34" charset="0"/>
                <a:sym typeface="Gill Sans" charset="0"/>
                <a:hlinkClick r:id="rId3"/>
              </a:rPr>
              <a:t>paul.mogren@utah.edu</a:t>
            </a:r>
            <a:r>
              <a:rPr lang="en-US" sz="2800" b="1" dirty="0">
                <a:latin typeface="Franklin Gothic Medium" panose="020B0603020102020204" pitchFamily="34" charset="0"/>
                <a:sym typeface="Gill Sans" charset="0"/>
              </a:rPr>
              <a:t> </a:t>
            </a:r>
            <a:br>
              <a:rPr lang="en-US" sz="2800" b="1" dirty="0">
                <a:latin typeface="Franklin Gothic Medium" panose="020B0603020102020204" pitchFamily="34" charset="0"/>
                <a:sym typeface="Gill Sans" charset="0"/>
              </a:rPr>
            </a:br>
            <a:endParaRPr lang="en-US" sz="2800" b="1" dirty="0">
              <a:latin typeface="Franklin Gothic Medium" panose="020B0603020102020204" pitchFamily="34" charset="0"/>
              <a:sym typeface="Gill Sans" charset="0"/>
            </a:endParaRPr>
          </a:p>
          <a:p>
            <a:pPr marL="812573" lvl="2" indent="0">
              <a:buClr>
                <a:schemeClr val="accent3">
                  <a:lumMod val="20000"/>
                  <a:lumOff val="80000"/>
                </a:schemeClr>
              </a:buClr>
              <a:buSzPct val="108000"/>
              <a:buFont typeface="Arial" panose="020B0604020202020204" pitchFamily="34" charset="0"/>
              <a:buNone/>
              <a:defRPr/>
            </a:pPr>
            <a:r>
              <a:rPr lang="en-US" sz="2800" b="1" dirty="0">
                <a:latin typeface="Franklin Gothic Medium" panose="020B0603020102020204" pitchFamily="34" charset="0"/>
                <a:sym typeface="Gill Sans" charset="0"/>
              </a:rPr>
              <a:t>will administer the elections during this session. </a:t>
            </a:r>
          </a:p>
          <a:p>
            <a:pPr marL="812573" lvl="2" indent="0">
              <a:buClr>
                <a:schemeClr val="accent3">
                  <a:lumMod val="20000"/>
                  <a:lumOff val="80000"/>
                </a:schemeClr>
              </a:buClr>
              <a:buSzPct val="108000"/>
              <a:buFont typeface="Arial" panose="020B0604020202020204" pitchFamily="34" charset="0"/>
              <a:buNone/>
              <a:defRPr/>
            </a:pPr>
            <a:endParaRPr lang="en-US" sz="2800" b="1" dirty="0">
              <a:latin typeface="Franklin Gothic Medium" panose="020B0603020102020204" pitchFamily="34" charset="0"/>
              <a:sym typeface="Gill Sans" charset="0"/>
            </a:endParaRPr>
          </a:p>
          <a:p>
            <a:pPr marL="812573" lvl="2" indent="0">
              <a:buClr>
                <a:schemeClr val="accent3">
                  <a:lumMod val="20000"/>
                  <a:lumOff val="80000"/>
                </a:schemeClr>
              </a:buClr>
              <a:buSzPct val="108000"/>
              <a:buFont typeface="Arial" panose="020B0604020202020204" pitchFamily="34" charset="0"/>
              <a:buNone/>
              <a:defRPr/>
            </a:pPr>
            <a:r>
              <a:rPr lang="en-US" sz="2800" b="1" dirty="0">
                <a:latin typeface="Franklin Gothic Medium" panose="020B0603020102020204" pitchFamily="34" charset="0"/>
                <a:sym typeface="Gill Sans" charset="0"/>
              </a:rPr>
              <a:t>		</a:t>
            </a:r>
            <a:r>
              <a:rPr lang="en-US" b="1" dirty="0">
                <a:latin typeface="Franklin Gothic Medium" panose="020B0603020102020204" pitchFamily="34" charset="0"/>
                <a:sym typeface="Gill Sans" charset="0"/>
              </a:rPr>
              <a:t>The Election Ballot will remain open in the 					Qualtrics platform for approximately 30 minutes</a:t>
            </a:r>
            <a:endParaRPr lang="en-US" sz="1600" dirty="0">
              <a:latin typeface="Franklin Gothic Medium" panose="020B0603020102020204" pitchFamily="34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709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328C651-86E3-2122-0E44-209313352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51633" cy="1325563"/>
          </a:xfrm>
        </p:spPr>
        <p:txBody>
          <a:bodyPr/>
          <a:lstStyle/>
          <a:p>
            <a:r>
              <a:rPr lang="en-US" sz="2800" dirty="0">
                <a:latin typeface="Franklin Gothic Demi" panose="020B0703020102020204" pitchFamily="34" charset="0"/>
              </a:rPr>
              <a:t>Senate Personnel &amp; Elections Committee (SPEC):</a:t>
            </a:r>
            <a:br>
              <a:rPr lang="en-US" sz="3600" dirty="0">
                <a:latin typeface="Franklin Gothic Demi" panose="020B0703020102020204" pitchFamily="34" charset="0"/>
              </a:rPr>
            </a:br>
            <a:r>
              <a:rPr lang="en-US" sz="3600" i="1" dirty="0">
                <a:latin typeface="Franklin Gothic Demi" panose="020B0703020102020204" pitchFamily="34" charset="0"/>
              </a:rPr>
              <a:t>Elections for May 1, 2023</a:t>
            </a:r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DCF07C2-56E9-5CE4-60CC-062989A214E8}"/>
              </a:ext>
            </a:extLst>
          </p:cNvPr>
          <p:cNvSpPr txBox="1">
            <a:spLocks/>
          </p:cNvSpPr>
          <p:nvPr/>
        </p:nvSpPr>
        <p:spPr>
          <a:xfrm>
            <a:off x="728608" y="2292881"/>
            <a:ext cx="9830536" cy="2751208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2573" lvl="2" indent="0">
              <a:buClr>
                <a:schemeClr val="accent3">
                  <a:lumMod val="20000"/>
                  <a:lumOff val="80000"/>
                </a:schemeClr>
              </a:buClr>
              <a:buSzPct val="108000"/>
              <a:buFont typeface="Arial" panose="020B0604020202020204" pitchFamily="34" charset="0"/>
              <a:buNone/>
              <a:defRPr/>
            </a:pPr>
            <a:r>
              <a:rPr lang="en-US" sz="2800" b="1" dirty="0">
                <a:latin typeface="Franklin Gothic Medium" panose="020B0603020102020204" pitchFamily="34" charset="0"/>
                <a:sym typeface="Gill Sans" charset="0"/>
              </a:rPr>
              <a:t>1 Senate President-elect </a:t>
            </a:r>
          </a:p>
          <a:p>
            <a:pPr marL="812573" lvl="2" indent="0">
              <a:buClr>
                <a:schemeClr val="accent3">
                  <a:lumMod val="20000"/>
                  <a:lumOff val="80000"/>
                </a:schemeClr>
              </a:buClr>
              <a:buSzPct val="108000"/>
              <a:buFont typeface="Arial" panose="020B0604020202020204" pitchFamily="34" charset="0"/>
              <a:buNone/>
              <a:defRPr/>
            </a:pPr>
            <a:r>
              <a:rPr lang="en-US" sz="1600" dirty="0">
                <a:latin typeface="Franklin Gothic Medium" panose="020B0603020102020204" pitchFamily="34" charset="0"/>
                <a:sym typeface="Gill Sans" charset="0"/>
              </a:rPr>
              <a:t>3-year term</a:t>
            </a:r>
          </a:p>
          <a:p>
            <a:pPr marL="812573" lvl="2" indent="0">
              <a:buClr>
                <a:schemeClr val="accent3">
                  <a:lumMod val="20000"/>
                  <a:lumOff val="80000"/>
                </a:schemeClr>
              </a:buClr>
              <a:buSzPct val="108000"/>
              <a:buFont typeface="Arial" panose="020B0604020202020204" pitchFamily="34" charset="0"/>
              <a:buNone/>
              <a:defRPr/>
            </a:pPr>
            <a:br>
              <a:rPr lang="en-US" sz="2800" dirty="0">
                <a:latin typeface="Franklin Gothic Medium" panose="020B0603020102020204" pitchFamily="34" charset="0"/>
                <a:sym typeface="Gill Sans" charset="0"/>
              </a:rPr>
            </a:br>
            <a:r>
              <a:rPr lang="en-US" sz="2800" b="1" dirty="0">
                <a:latin typeface="Franklin Gothic Medium" panose="020B0603020102020204" pitchFamily="34" charset="0"/>
                <a:sym typeface="Gill Sans" charset="0"/>
              </a:rPr>
              <a:t>12 Senate Executive Committee 2023-2024 members </a:t>
            </a:r>
          </a:p>
          <a:p>
            <a:pPr marL="812573" lvl="2" indent="0">
              <a:buClr>
                <a:schemeClr val="accent3">
                  <a:lumMod val="20000"/>
                  <a:lumOff val="80000"/>
                </a:schemeClr>
              </a:buClr>
              <a:buSzPct val="108000"/>
              <a:buFont typeface="Arial" panose="020B0604020202020204" pitchFamily="34" charset="0"/>
              <a:buNone/>
              <a:defRPr/>
            </a:pPr>
            <a:r>
              <a:rPr lang="en-US" sz="1600" dirty="0">
                <a:latin typeface="Franklin Gothic Medium" panose="020B0603020102020204" pitchFamily="34" charset="0"/>
                <a:sym typeface="Gill Sans" charset="0"/>
              </a:rPr>
              <a:t>1-year term and must be a 2023-2024 Senator </a:t>
            </a:r>
          </a:p>
          <a:p>
            <a:pPr marL="812573" lvl="2" indent="0">
              <a:buClr>
                <a:schemeClr val="accent3">
                  <a:lumMod val="20000"/>
                  <a:lumOff val="80000"/>
                </a:schemeClr>
              </a:buClr>
              <a:buSzPct val="108000"/>
              <a:buFont typeface="Arial" panose="020B0604020202020204" pitchFamily="34" charset="0"/>
              <a:buNone/>
              <a:defRPr/>
            </a:pPr>
            <a:endParaRPr lang="en-US" sz="1600" dirty="0">
              <a:latin typeface="Franklin Gothic Medium" panose="020B0603020102020204" pitchFamily="34" charset="0"/>
              <a:sym typeface="Gill Sans" charset="0"/>
            </a:endParaRPr>
          </a:p>
          <a:p>
            <a:pPr marL="812573" lvl="2" indent="0">
              <a:buClr>
                <a:schemeClr val="accent3">
                  <a:lumMod val="20000"/>
                  <a:lumOff val="80000"/>
                </a:schemeClr>
              </a:buClr>
              <a:buSzPct val="108000"/>
              <a:buFont typeface="Arial" panose="020B0604020202020204" pitchFamily="34" charset="0"/>
              <a:buNone/>
              <a:defRPr/>
            </a:pPr>
            <a:r>
              <a:rPr lang="en-US" sz="2800" dirty="0">
                <a:latin typeface="Franklin Gothic Medium" panose="020B0603020102020204" pitchFamily="34" charset="0"/>
                <a:sym typeface="Gill Sans" charset="0"/>
              </a:rPr>
              <a:t>1 Personnel &amp; Elections Committee member approval</a:t>
            </a:r>
          </a:p>
          <a:p>
            <a:pPr marL="812573" lvl="2" indent="0">
              <a:buClr>
                <a:schemeClr val="accent3">
                  <a:lumMod val="20000"/>
                  <a:lumOff val="80000"/>
                </a:schemeClr>
              </a:buClr>
              <a:buSzPct val="108000"/>
              <a:buFont typeface="Arial" panose="020B0604020202020204" pitchFamily="34" charset="0"/>
              <a:buNone/>
              <a:defRPr/>
            </a:pPr>
            <a:r>
              <a:rPr lang="en-US" sz="1600" dirty="0">
                <a:latin typeface="Franklin Gothic Medium" panose="020B0603020102020204" pitchFamily="34" charset="0"/>
                <a:sym typeface="Gill Sans" charset="0"/>
              </a:rPr>
              <a:t>3-year term</a:t>
            </a:r>
          </a:p>
          <a:p>
            <a:pPr marL="812573" lvl="2" indent="0">
              <a:buClr>
                <a:schemeClr val="accent3">
                  <a:lumMod val="20000"/>
                  <a:lumOff val="80000"/>
                </a:schemeClr>
              </a:buClr>
              <a:buSzPct val="108000"/>
              <a:buFont typeface="Arial" panose="020B0604020202020204" pitchFamily="34" charset="0"/>
              <a:buNone/>
              <a:defRPr/>
            </a:pPr>
            <a:endParaRPr lang="en-US" sz="1600" dirty="0">
              <a:latin typeface="Franklin Gothic Medium" panose="020B0603020102020204" pitchFamily="34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847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328C651-86E3-2122-0E44-209313352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51633" cy="1325563"/>
          </a:xfrm>
        </p:spPr>
        <p:txBody>
          <a:bodyPr/>
          <a:lstStyle/>
          <a:p>
            <a:r>
              <a:rPr lang="en-US" sz="2800" dirty="0">
                <a:latin typeface="Franklin Gothic Demi" panose="020B0703020102020204" pitchFamily="34" charset="0"/>
              </a:rPr>
              <a:t>Senate Personnel &amp; Elections Committee (SPEC):</a:t>
            </a:r>
            <a:br>
              <a:rPr lang="en-US" sz="3600" dirty="0">
                <a:latin typeface="Franklin Gothic Demi" panose="020B0703020102020204" pitchFamily="34" charset="0"/>
              </a:rPr>
            </a:br>
            <a:r>
              <a:rPr lang="en-US" sz="3600" i="1" dirty="0">
                <a:latin typeface="Franklin Gothic Demi" panose="020B0703020102020204" pitchFamily="34" charset="0"/>
              </a:rPr>
              <a:t>Elections for May 1, 2023</a:t>
            </a:r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DCF07C2-56E9-5CE4-60CC-062989A214E8}"/>
              </a:ext>
            </a:extLst>
          </p:cNvPr>
          <p:cNvSpPr txBox="1">
            <a:spLocks/>
          </p:cNvSpPr>
          <p:nvPr/>
        </p:nvSpPr>
        <p:spPr>
          <a:xfrm>
            <a:off x="527785" y="1690688"/>
            <a:ext cx="9830536" cy="2391102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2573" lvl="2" indent="0">
              <a:buClr>
                <a:schemeClr val="accent3">
                  <a:lumMod val="20000"/>
                  <a:lumOff val="80000"/>
                </a:schemeClr>
              </a:buClr>
              <a:buSzPct val="108000"/>
              <a:buFont typeface="Arial" panose="020B0604020202020204" pitchFamily="34" charset="0"/>
              <a:buNone/>
              <a:defRPr/>
            </a:pPr>
            <a:r>
              <a:rPr lang="en-US" sz="2800" b="1" u="sng" dirty="0">
                <a:latin typeface="Franklin Gothic Medium" panose="020B0603020102020204" pitchFamily="34" charset="0"/>
                <a:sym typeface="Gill Sans" charset="0"/>
              </a:rPr>
              <a:t>Senate President-elect Candidate </a:t>
            </a:r>
          </a:p>
          <a:p>
            <a:pPr marL="812573" lvl="2" indent="0">
              <a:buClr>
                <a:schemeClr val="accent3">
                  <a:lumMod val="20000"/>
                  <a:lumOff val="80000"/>
                </a:schemeClr>
              </a:buClr>
              <a:buSzPct val="108000"/>
              <a:buFont typeface="Arial" panose="020B0604020202020204" pitchFamily="34" charset="0"/>
              <a:buNone/>
              <a:defRPr/>
            </a:pPr>
            <a:endParaRPr lang="en-US" sz="1600" dirty="0">
              <a:latin typeface="Franklin Gothic Medium" panose="020B0603020102020204" pitchFamily="34" charset="0"/>
              <a:sym typeface="Gill Sans" charset="0"/>
            </a:endParaRPr>
          </a:p>
          <a:p>
            <a:pPr marL="812573" lvl="2" indent="0">
              <a:buClr>
                <a:schemeClr val="accent3">
                  <a:lumMod val="20000"/>
                  <a:lumOff val="80000"/>
                </a:schemeClr>
              </a:buClr>
              <a:buSzPct val="108000"/>
              <a:buNone/>
              <a:defRPr/>
            </a:pPr>
            <a:r>
              <a:rPr lang="en-US" sz="4400" b="0" i="0" u="none" strike="noStrike" dirty="0">
                <a:solidFill>
                  <a:schemeClr val="tx1"/>
                </a:solidFill>
                <a:effectLst/>
                <a:latin typeface="Franklin Gothic Demi" panose="020B0703020102020204" pitchFamily="34" charset="0"/>
              </a:rPr>
              <a:t>Harriet Hopf 	</a:t>
            </a:r>
            <a:br>
              <a:rPr lang="en-US" sz="4400" b="0" i="0" u="none" strike="noStrike" dirty="0">
                <a:solidFill>
                  <a:schemeClr val="tx1"/>
                </a:solidFill>
                <a:effectLst/>
                <a:latin typeface="Franklin Gothic Demi" panose="020B0703020102020204" pitchFamily="34" charset="0"/>
              </a:rPr>
            </a:br>
            <a:r>
              <a:rPr lang="en-US" i="1" dirty="0">
                <a:latin typeface="Franklin Gothic Demi" panose="020B0703020102020204" pitchFamily="34" charset="0"/>
              </a:rPr>
              <a:t>College of </a:t>
            </a:r>
            <a:r>
              <a:rPr lang="en-US" b="0" i="1" u="none" strike="noStrike" dirty="0">
                <a:solidFill>
                  <a:schemeClr val="tx1"/>
                </a:solidFill>
                <a:effectLst/>
                <a:latin typeface="Franklin Gothic Demi" panose="020B0703020102020204" pitchFamily="34" charset="0"/>
              </a:rPr>
              <a:t>Medicine</a:t>
            </a:r>
            <a:r>
              <a:rPr lang="en-US" i="1" dirty="0">
                <a:latin typeface="Franklin Gothic Demi" panose="020B0703020102020204" pitchFamily="34" charset="0"/>
              </a:rPr>
              <a:t>, </a:t>
            </a:r>
            <a:r>
              <a:rPr lang="en-US" b="0" i="1" u="none" strike="noStrike" dirty="0">
                <a:solidFill>
                  <a:schemeClr val="tx1"/>
                </a:solidFill>
                <a:effectLst/>
                <a:latin typeface="Franklin Gothic Demi" panose="020B0703020102020204" pitchFamily="34" charset="0"/>
              </a:rPr>
              <a:t>Tenured</a:t>
            </a:r>
            <a:endParaRPr lang="en-US" sz="1600" dirty="0">
              <a:latin typeface="Franklin Gothic Medium" panose="020B0603020102020204" pitchFamily="34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5412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magine U Palette">
      <a:dk1>
        <a:srgbClr val="708E99"/>
      </a:dk1>
      <a:lt1>
        <a:srgbClr val="FFFFFF"/>
      </a:lt1>
      <a:dk2>
        <a:srgbClr val="708E99"/>
      </a:dk2>
      <a:lt2>
        <a:srgbClr val="E2E6E6"/>
      </a:lt2>
      <a:accent1>
        <a:srgbClr val="CC0000"/>
      </a:accent1>
      <a:accent2>
        <a:srgbClr val="FBA918"/>
      </a:accent2>
      <a:accent3>
        <a:srgbClr val="890000"/>
      </a:accent3>
      <a:accent4>
        <a:srgbClr val="FF8427"/>
      </a:accent4>
      <a:accent5>
        <a:srgbClr val="CC9900"/>
      </a:accent5>
      <a:accent6>
        <a:srgbClr val="B22600"/>
      </a:accent6>
      <a:hlink>
        <a:srgbClr val="FBA918"/>
      </a:hlink>
      <a:folHlink>
        <a:srgbClr val="03ABF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377</TotalTime>
  <Words>819</Words>
  <Application>Microsoft Office PowerPoint</Application>
  <PresentationFormat>Widescreen</PresentationFormat>
  <Paragraphs>158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Franklin Gothic Book</vt:lpstr>
      <vt:lpstr>Franklin Gothic Demi</vt:lpstr>
      <vt:lpstr>Franklin Gothic Medium</vt:lpstr>
      <vt:lpstr>Office Theme</vt:lpstr>
      <vt:lpstr>2023 College Elections Results Senate, Undergraduate Council and  University Promotion and Tenure Advisory Committee +  2023 Senate Leadership Elections</vt:lpstr>
      <vt:lpstr>Newly Elected Senators for AY 23 - 24 (Last Updated 5/1/2023)</vt:lpstr>
      <vt:lpstr>Senate Committee Election Results</vt:lpstr>
      <vt:lpstr>Undergraduate Council (Last Updated 4/14/2023)</vt:lpstr>
      <vt:lpstr>University Promotion and Tenure Advisory Committee (UPTAC) (Last Updated 4/14/2023)</vt:lpstr>
      <vt:lpstr>2023 Senate Leadership Elections</vt:lpstr>
      <vt:lpstr>Senate Personnel &amp; Elections Committee (SPEC): Elections for May 1, 2023</vt:lpstr>
      <vt:lpstr>Senate Personnel &amp; Elections Committee (SPEC): Elections for May 1, 2023</vt:lpstr>
      <vt:lpstr>Senate Personnel &amp; Elections Committee (SPEC): Elections for May 1, 2023</vt:lpstr>
      <vt:lpstr>Senate Personnel &amp; Elections Committee (SPEC): Elections for May 1, 2023</vt:lpstr>
      <vt:lpstr>Senate Personnel &amp; Elections Committee (SPEC): Elections for May 1, 2023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Dave Titensor</dc:creator>
  <cp:lastModifiedBy>MICHAEL E BRAAK</cp:lastModifiedBy>
  <cp:revision>35</cp:revision>
  <dcterms:created xsi:type="dcterms:W3CDTF">2019-01-03T16:39:32Z</dcterms:created>
  <dcterms:modified xsi:type="dcterms:W3CDTF">2023-05-01T15:40:10Z</dcterms:modified>
</cp:coreProperties>
</file>